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5"/>
  </p:notesMasterIdLst>
  <p:handoutMasterIdLst>
    <p:handoutMasterId r:id="rId36"/>
  </p:handoutMasterIdLst>
  <p:sldIdLst>
    <p:sldId id="259" r:id="rId2"/>
    <p:sldId id="277" r:id="rId3"/>
    <p:sldId id="276" r:id="rId4"/>
    <p:sldId id="262" r:id="rId5"/>
    <p:sldId id="261" r:id="rId6"/>
    <p:sldId id="265" r:id="rId7"/>
    <p:sldId id="267" r:id="rId8"/>
    <p:sldId id="269" r:id="rId9"/>
    <p:sldId id="271" r:id="rId10"/>
    <p:sldId id="272" r:id="rId11"/>
    <p:sldId id="273" r:id="rId12"/>
    <p:sldId id="278" r:id="rId13"/>
    <p:sldId id="258" r:id="rId14"/>
    <p:sldId id="256" r:id="rId15"/>
    <p:sldId id="257" r:id="rId16"/>
    <p:sldId id="291" r:id="rId17"/>
    <p:sldId id="275" r:id="rId18"/>
    <p:sldId id="281" r:id="rId19"/>
    <p:sldId id="283" r:id="rId20"/>
    <p:sldId id="282" r:id="rId21"/>
    <p:sldId id="285" r:id="rId22"/>
    <p:sldId id="290" r:id="rId23"/>
    <p:sldId id="284" r:id="rId24"/>
    <p:sldId id="289" r:id="rId25"/>
    <p:sldId id="286" r:id="rId26"/>
    <p:sldId id="287" r:id="rId27"/>
    <p:sldId id="295" r:id="rId28"/>
    <p:sldId id="279" r:id="rId29"/>
    <p:sldId id="294" r:id="rId30"/>
    <p:sldId id="288" r:id="rId31"/>
    <p:sldId id="280" r:id="rId32"/>
    <p:sldId id="292" r:id="rId33"/>
    <p:sldId id="293" r:id="rId34"/>
  </p:sldIdLst>
  <p:sldSz cx="6858000" cy="9144000" type="letter"/>
  <p:notesSz cx="6881813" cy="10002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F5FCF"/>
    <a:srgbClr val="D1B2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82" autoAdjust="0"/>
    <p:restoredTop sz="94660"/>
  </p:normalViewPr>
  <p:slideViewPr>
    <p:cSldViewPr snapToGrid="0">
      <p:cViewPr varScale="1">
        <p:scale>
          <a:sx n="50" d="100"/>
          <a:sy n="50" d="100"/>
        </p:scale>
        <p:origin x="1448" y="-1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99DC4D1-AADE-4511-AA9D-F6BDA35B1FC3}"/>
              </a:ext>
            </a:extLst>
          </p:cNvPr>
          <p:cNvSpPr>
            <a:spLocks noGrp="1"/>
          </p:cNvSpPr>
          <p:nvPr>
            <p:ph type="hdr" sz="quarter"/>
          </p:nvPr>
        </p:nvSpPr>
        <p:spPr>
          <a:xfrm>
            <a:off x="0" y="0"/>
            <a:ext cx="2982119" cy="501879"/>
          </a:xfrm>
          <a:prstGeom prst="rect">
            <a:avLst/>
          </a:prstGeom>
        </p:spPr>
        <p:txBody>
          <a:bodyPr vert="horz" lIns="96478" tIns="48239" rIns="96478" bIns="48239" rtlCol="0"/>
          <a:lstStyle>
            <a:lvl1pPr algn="l">
              <a:defRPr sz="1300"/>
            </a:lvl1pPr>
          </a:lstStyle>
          <a:p>
            <a:r>
              <a:rPr lang="en-GB"/>
              <a:t>insert here</a:t>
            </a:r>
          </a:p>
        </p:txBody>
      </p:sp>
      <p:sp>
        <p:nvSpPr>
          <p:cNvPr id="3" name="Date Placeholder 2">
            <a:extLst>
              <a:ext uri="{FF2B5EF4-FFF2-40B4-BE49-F238E27FC236}">
                <a16:creationId xmlns:a16="http://schemas.microsoft.com/office/drawing/2014/main" id="{66313A40-80B1-47A1-86C0-3E69D8F6EE3F}"/>
              </a:ext>
            </a:extLst>
          </p:cNvPr>
          <p:cNvSpPr>
            <a:spLocks noGrp="1"/>
          </p:cNvSpPr>
          <p:nvPr>
            <p:ph type="dt" sz="quarter" idx="1"/>
          </p:nvPr>
        </p:nvSpPr>
        <p:spPr>
          <a:xfrm>
            <a:off x="3898102" y="0"/>
            <a:ext cx="2982119" cy="501879"/>
          </a:xfrm>
          <a:prstGeom prst="rect">
            <a:avLst/>
          </a:prstGeom>
        </p:spPr>
        <p:txBody>
          <a:bodyPr vert="horz" lIns="96478" tIns="48239" rIns="96478" bIns="48239" rtlCol="0"/>
          <a:lstStyle>
            <a:lvl1pPr algn="r">
              <a:defRPr sz="1300"/>
            </a:lvl1pPr>
          </a:lstStyle>
          <a:p>
            <a:fld id="{5C4A28E0-84BA-47A7-A55E-2D613E988AFD}" type="datetimeFigureOut">
              <a:rPr lang="en-GB" smtClean="0"/>
              <a:t>17/11/2019</a:t>
            </a:fld>
            <a:endParaRPr lang="en-GB"/>
          </a:p>
        </p:txBody>
      </p:sp>
      <p:sp>
        <p:nvSpPr>
          <p:cNvPr id="4" name="Footer Placeholder 3">
            <a:extLst>
              <a:ext uri="{FF2B5EF4-FFF2-40B4-BE49-F238E27FC236}">
                <a16:creationId xmlns:a16="http://schemas.microsoft.com/office/drawing/2014/main" id="{867415D3-FFB2-48FF-BFA3-84D519D56500}"/>
              </a:ext>
            </a:extLst>
          </p:cNvPr>
          <p:cNvSpPr>
            <a:spLocks noGrp="1"/>
          </p:cNvSpPr>
          <p:nvPr>
            <p:ph type="ftr" sz="quarter" idx="2"/>
          </p:nvPr>
        </p:nvSpPr>
        <p:spPr>
          <a:xfrm>
            <a:off x="0" y="9500961"/>
            <a:ext cx="2982119" cy="501878"/>
          </a:xfrm>
          <a:prstGeom prst="rect">
            <a:avLst/>
          </a:prstGeom>
        </p:spPr>
        <p:txBody>
          <a:bodyPr vert="horz" lIns="96478" tIns="48239" rIns="96478" bIns="48239" rtlCol="0" anchor="b"/>
          <a:lstStyle>
            <a:lvl1pPr algn="l">
              <a:defRPr sz="1300"/>
            </a:lvl1pPr>
          </a:lstStyle>
          <a:p>
            <a:endParaRPr lang="en-GB"/>
          </a:p>
        </p:txBody>
      </p:sp>
      <p:sp>
        <p:nvSpPr>
          <p:cNvPr id="5" name="Slide Number Placeholder 4">
            <a:extLst>
              <a:ext uri="{FF2B5EF4-FFF2-40B4-BE49-F238E27FC236}">
                <a16:creationId xmlns:a16="http://schemas.microsoft.com/office/drawing/2014/main" id="{FC9177FD-C74A-4CAE-BEE8-1AC94B8A94E3}"/>
              </a:ext>
            </a:extLst>
          </p:cNvPr>
          <p:cNvSpPr>
            <a:spLocks noGrp="1"/>
          </p:cNvSpPr>
          <p:nvPr>
            <p:ph type="sldNum" sz="quarter" idx="3"/>
          </p:nvPr>
        </p:nvSpPr>
        <p:spPr>
          <a:xfrm>
            <a:off x="3898102" y="9500961"/>
            <a:ext cx="2982119" cy="501878"/>
          </a:xfrm>
          <a:prstGeom prst="rect">
            <a:avLst/>
          </a:prstGeom>
        </p:spPr>
        <p:txBody>
          <a:bodyPr vert="horz" lIns="96478" tIns="48239" rIns="96478" bIns="48239" rtlCol="0" anchor="b"/>
          <a:lstStyle>
            <a:lvl1pPr algn="r">
              <a:defRPr sz="1300"/>
            </a:lvl1pPr>
          </a:lstStyle>
          <a:p>
            <a:fld id="{1DC54C58-B0EC-4200-89FD-05E298A3B82F}" type="slidenum">
              <a:rPr lang="en-GB" smtClean="0"/>
              <a:t>‹#›</a:t>
            </a:fld>
            <a:endParaRPr lang="en-GB"/>
          </a:p>
        </p:txBody>
      </p:sp>
    </p:spTree>
    <p:extLst>
      <p:ext uri="{BB962C8B-B14F-4D97-AF65-F5344CB8AC3E}">
        <p14:creationId xmlns:p14="http://schemas.microsoft.com/office/powerpoint/2010/main" val="280085645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501879"/>
          </a:xfrm>
          <a:prstGeom prst="rect">
            <a:avLst/>
          </a:prstGeom>
        </p:spPr>
        <p:txBody>
          <a:bodyPr vert="horz" lIns="96478" tIns="48239" rIns="96478" bIns="48239" rtlCol="0"/>
          <a:lstStyle>
            <a:lvl1pPr algn="l">
              <a:defRPr sz="1300"/>
            </a:lvl1pPr>
          </a:lstStyle>
          <a:p>
            <a:r>
              <a:rPr lang="en-GB"/>
              <a:t>insert here</a:t>
            </a:r>
            <a:endParaRPr lang="en-GB" dirty="0"/>
          </a:p>
        </p:txBody>
      </p:sp>
      <p:sp>
        <p:nvSpPr>
          <p:cNvPr id="3" name="Date Placeholder 2"/>
          <p:cNvSpPr>
            <a:spLocks noGrp="1"/>
          </p:cNvSpPr>
          <p:nvPr>
            <p:ph type="dt" idx="1"/>
          </p:nvPr>
        </p:nvSpPr>
        <p:spPr>
          <a:xfrm>
            <a:off x="3898102" y="0"/>
            <a:ext cx="2982119" cy="501879"/>
          </a:xfrm>
          <a:prstGeom prst="rect">
            <a:avLst/>
          </a:prstGeom>
        </p:spPr>
        <p:txBody>
          <a:bodyPr vert="horz" lIns="96478" tIns="48239" rIns="96478" bIns="48239" rtlCol="0"/>
          <a:lstStyle>
            <a:lvl1pPr algn="r">
              <a:defRPr sz="1300"/>
            </a:lvl1pPr>
          </a:lstStyle>
          <a:p>
            <a:fld id="{74B781FE-EABC-459E-A1E2-8C67FBD0CFA4}" type="datetimeFigureOut">
              <a:rPr lang="en-GB" smtClean="0"/>
              <a:t>17/11/2019</a:t>
            </a:fld>
            <a:endParaRPr lang="en-GB" dirty="0"/>
          </a:p>
        </p:txBody>
      </p:sp>
      <p:sp>
        <p:nvSpPr>
          <p:cNvPr id="4" name="Slide Image Placeholder 3"/>
          <p:cNvSpPr>
            <a:spLocks noGrp="1" noRot="1" noChangeAspect="1"/>
          </p:cNvSpPr>
          <p:nvPr>
            <p:ph type="sldImg" idx="2"/>
          </p:nvPr>
        </p:nvSpPr>
        <p:spPr>
          <a:xfrm>
            <a:off x="2176463" y="1250950"/>
            <a:ext cx="2528887" cy="3375025"/>
          </a:xfrm>
          <a:prstGeom prst="rect">
            <a:avLst/>
          </a:prstGeom>
          <a:noFill/>
          <a:ln w="12700">
            <a:solidFill>
              <a:prstClr val="black"/>
            </a:solidFill>
          </a:ln>
        </p:spPr>
        <p:txBody>
          <a:bodyPr vert="horz" lIns="96478" tIns="48239" rIns="96478" bIns="48239" rtlCol="0" anchor="ctr"/>
          <a:lstStyle/>
          <a:p>
            <a:endParaRPr lang="en-GB" dirty="0"/>
          </a:p>
        </p:txBody>
      </p:sp>
      <p:sp>
        <p:nvSpPr>
          <p:cNvPr id="5" name="Notes Placeholder 4"/>
          <p:cNvSpPr>
            <a:spLocks noGrp="1"/>
          </p:cNvSpPr>
          <p:nvPr>
            <p:ph type="body" sz="quarter" idx="3"/>
          </p:nvPr>
        </p:nvSpPr>
        <p:spPr>
          <a:xfrm>
            <a:off x="688182" y="4813866"/>
            <a:ext cx="5505450" cy="3938617"/>
          </a:xfrm>
          <a:prstGeom prst="rect">
            <a:avLst/>
          </a:prstGeom>
        </p:spPr>
        <p:txBody>
          <a:bodyPr vert="horz" lIns="96478" tIns="48239" rIns="96478" bIns="4823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00961"/>
            <a:ext cx="2982119" cy="501878"/>
          </a:xfrm>
          <a:prstGeom prst="rect">
            <a:avLst/>
          </a:prstGeom>
        </p:spPr>
        <p:txBody>
          <a:bodyPr vert="horz" lIns="96478" tIns="48239" rIns="96478" bIns="48239" rtlCol="0" anchor="b"/>
          <a:lstStyle>
            <a:lvl1pPr algn="l">
              <a:defRPr sz="1300"/>
            </a:lvl1pPr>
          </a:lstStyle>
          <a:p>
            <a:endParaRPr lang="en-GB" dirty="0"/>
          </a:p>
        </p:txBody>
      </p:sp>
      <p:sp>
        <p:nvSpPr>
          <p:cNvPr id="7" name="Slide Number Placeholder 6"/>
          <p:cNvSpPr>
            <a:spLocks noGrp="1"/>
          </p:cNvSpPr>
          <p:nvPr>
            <p:ph type="sldNum" sz="quarter" idx="5"/>
          </p:nvPr>
        </p:nvSpPr>
        <p:spPr>
          <a:xfrm>
            <a:off x="3898102" y="9500961"/>
            <a:ext cx="2982119" cy="501878"/>
          </a:xfrm>
          <a:prstGeom prst="rect">
            <a:avLst/>
          </a:prstGeom>
        </p:spPr>
        <p:txBody>
          <a:bodyPr vert="horz" lIns="96478" tIns="48239" rIns="96478" bIns="48239" rtlCol="0" anchor="b"/>
          <a:lstStyle>
            <a:lvl1pPr algn="r">
              <a:defRPr sz="1300"/>
            </a:lvl1pPr>
          </a:lstStyle>
          <a:p>
            <a:fld id="{A499B704-6886-4969-A455-0DAA841EC80B}" type="slidenum">
              <a:rPr lang="en-GB" smtClean="0"/>
              <a:t>‹#›</a:t>
            </a:fld>
            <a:endParaRPr lang="en-GB" dirty="0"/>
          </a:p>
        </p:txBody>
      </p:sp>
    </p:spTree>
    <p:extLst>
      <p:ext uri="{BB962C8B-B14F-4D97-AF65-F5344CB8AC3E}">
        <p14:creationId xmlns:p14="http://schemas.microsoft.com/office/powerpoint/2010/main" val="3846677484"/>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F56B627-BE15-4AB8-AFCD-09968F0228C3}" type="datetime1">
              <a:rPr lang="en-GB" smtClean="0"/>
              <a:t>17/11/2019</a:t>
            </a:fld>
            <a:endParaRPr lang="en-GB" dirty="0"/>
          </a:p>
        </p:txBody>
      </p:sp>
      <p:sp>
        <p:nvSpPr>
          <p:cNvPr id="5" name="Footer Placeholder 4"/>
          <p:cNvSpPr>
            <a:spLocks noGrp="1"/>
          </p:cNvSpPr>
          <p:nvPr>
            <p:ph type="ftr" sz="quarter" idx="11"/>
          </p:nvPr>
        </p:nvSpPr>
        <p:spPr/>
        <p:txBody>
          <a:bodyPr/>
          <a:lstStyle/>
          <a:p>
            <a:r>
              <a:rPr lang="en-GB" dirty="0"/>
              <a:t>Copyright Sneha Ramji @2019</a:t>
            </a:r>
          </a:p>
        </p:txBody>
      </p:sp>
      <p:sp>
        <p:nvSpPr>
          <p:cNvPr id="6" name="Slide Number Placeholder 5"/>
          <p:cNvSpPr>
            <a:spLocks noGrp="1"/>
          </p:cNvSpPr>
          <p:nvPr>
            <p:ph type="sldNum" sz="quarter" idx="12"/>
          </p:nvPr>
        </p:nvSpPr>
        <p:spPr/>
        <p:txBody>
          <a:bodyPr/>
          <a:lstStyle/>
          <a:p>
            <a:fld id="{D709BFDC-45E7-4EAA-B76D-C25BBEBF65C1}" type="slidenum">
              <a:rPr lang="en-GB" smtClean="0"/>
              <a:t>‹#›</a:t>
            </a:fld>
            <a:endParaRPr lang="en-GB" dirty="0"/>
          </a:p>
        </p:txBody>
      </p:sp>
    </p:spTree>
    <p:extLst>
      <p:ext uri="{BB962C8B-B14F-4D97-AF65-F5344CB8AC3E}">
        <p14:creationId xmlns:p14="http://schemas.microsoft.com/office/powerpoint/2010/main" val="3313411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4C5FA6-4847-4C9A-983C-FAB9A32B1325}" type="datetime1">
              <a:rPr lang="en-GB" smtClean="0"/>
              <a:t>17/11/2019</a:t>
            </a:fld>
            <a:endParaRPr lang="en-GB" dirty="0"/>
          </a:p>
        </p:txBody>
      </p:sp>
      <p:sp>
        <p:nvSpPr>
          <p:cNvPr id="5" name="Footer Placeholder 4"/>
          <p:cNvSpPr>
            <a:spLocks noGrp="1"/>
          </p:cNvSpPr>
          <p:nvPr>
            <p:ph type="ftr" sz="quarter" idx="11"/>
          </p:nvPr>
        </p:nvSpPr>
        <p:spPr/>
        <p:txBody>
          <a:bodyPr/>
          <a:lstStyle/>
          <a:p>
            <a:r>
              <a:rPr lang="en-GB" dirty="0"/>
              <a:t>Copyright Sneha Ramji @2019</a:t>
            </a:r>
          </a:p>
        </p:txBody>
      </p:sp>
      <p:sp>
        <p:nvSpPr>
          <p:cNvPr id="6" name="Slide Number Placeholder 5"/>
          <p:cNvSpPr>
            <a:spLocks noGrp="1"/>
          </p:cNvSpPr>
          <p:nvPr>
            <p:ph type="sldNum" sz="quarter" idx="12"/>
          </p:nvPr>
        </p:nvSpPr>
        <p:spPr/>
        <p:txBody>
          <a:bodyPr/>
          <a:lstStyle/>
          <a:p>
            <a:fld id="{D709BFDC-45E7-4EAA-B76D-C25BBEBF65C1}" type="slidenum">
              <a:rPr lang="en-GB" smtClean="0"/>
              <a:t>‹#›</a:t>
            </a:fld>
            <a:endParaRPr lang="en-GB" dirty="0"/>
          </a:p>
        </p:txBody>
      </p:sp>
    </p:spTree>
    <p:extLst>
      <p:ext uri="{BB962C8B-B14F-4D97-AF65-F5344CB8AC3E}">
        <p14:creationId xmlns:p14="http://schemas.microsoft.com/office/powerpoint/2010/main" val="3217465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A3148D-5D6F-48FC-9E82-2982D715D0D5}" type="datetime1">
              <a:rPr lang="en-GB" smtClean="0"/>
              <a:t>17/11/2019</a:t>
            </a:fld>
            <a:endParaRPr lang="en-GB" dirty="0"/>
          </a:p>
        </p:txBody>
      </p:sp>
      <p:sp>
        <p:nvSpPr>
          <p:cNvPr id="5" name="Footer Placeholder 4"/>
          <p:cNvSpPr>
            <a:spLocks noGrp="1"/>
          </p:cNvSpPr>
          <p:nvPr>
            <p:ph type="ftr" sz="quarter" idx="11"/>
          </p:nvPr>
        </p:nvSpPr>
        <p:spPr/>
        <p:txBody>
          <a:bodyPr/>
          <a:lstStyle/>
          <a:p>
            <a:r>
              <a:rPr lang="en-GB" dirty="0"/>
              <a:t>Copyright Sneha Ramji @2019</a:t>
            </a:r>
          </a:p>
        </p:txBody>
      </p:sp>
      <p:sp>
        <p:nvSpPr>
          <p:cNvPr id="6" name="Slide Number Placeholder 5"/>
          <p:cNvSpPr>
            <a:spLocks noGrp="1"/>
          </p:cNvSpPr>
          <p:nvPr>
            <p:ph type="sldNum" sz="quarter" idx="12"/>
          </p:nvPr>
        </p:nvSpPr>
        <p:spPr/>
        <p:txBody>
          <a:bodyPr/>
          <a:lstStyle/>
          <a:p>
            <a:fld id="{D709BFDC-45E7-4EAA-B76D-C25BBEBF65C1}" type="slidenum">
              <a:rPr lang="en-GB" smtClean="0"/>
              <a:t>‹#›</a:t>
            </a:fld>
            <a:endParaRPr lang="en-GB" dirty="0"/>
          </a:p>
        </p:txBody>
      </p:sp>
    </p:spTree>
    <p:extLst>
      <p:ext uri="{BB962C8B-B14F-4D97-AF65-F5344CB8AC3E}">
        <p14:creationId xmlns:p14="http://schemas.microsoft.com/office/powerpoint/2010/main" val="1246922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698C55-876B-41B8-AE58-9778ECFDB977}" type="datetime1">
              <a:rPr lang="en-GB" smtClean="0"/>
              <a:t>17/11/2019</a:t>
            </a:fld>
            <a:endParaRPr lang="en-GB" dirty="0"/>
          </a:p>
        </p:txBody>
      </p:sp>
      <p:sp>
        <p:nvSpPr>
          <p:cNvPr id="5" name="Footer Placeholder 4"/>
          <p:cNvSpPr>
            <a:spLocks noGrp="1"/>
          </p:cNvSpPr>
          <p:nvPr>
            <p:ph type="ftr" sz="quarter" idx="11"/>
          </p:nvPr>
        </p:nvSpPr>
        <p:spPr/>
        <p:txBody>
          <a:bodyPr/>
          <a:lstStyle/>
          <a:p>
            <a:r>
              <a:rPr lang="en-GB" dirty="0"/>
              <a:t>Copyright Sneha Ramji @2019</a:t>
            </a:r>
          </a:p>
        </p:txBody>
      </p:sp>
      <p:sp>
        <p:nvSpPr>
          <p:cNvPr id="6" name="Slide Number Placeholder 5"/>
          <p:cNvSpPr>
            <a:spLocks noGrp="1"/>
          </p:cNvSpPr>
          <p:nvPr>
            <p:ph type="sldNum" sz="quarter" idx="12"/>
          </p:nvPr>
        </p:nvSpPr>
        <p:spPr/>
        <p:txBody>
          <a:bodyPr/>
          <a:lstStyle/>
          <a:p>
            <a:fld id="{D709BFDC-45E7-4EAA-B76D-C25BBEBF65C1}" type="slidenum">
              <a:rPr lang="en-GB" smtClean="0"/>
              <a:t>‹#›</a:t>
            </a:fld>
            <a:endParaRPr lang="en-GB" dirty="0"/>
          </a:p>
        </p:txBody>
      </p:sp>
    </p:spTree>
    <p:extLst>
      <p:ext uri="{BB962C8B-B14F-4D97-AF65-F5344CB8AC3E}">
        <p14:creationId xmlns:p14="http://schemas.microsoft.com/office/powerpoint/2010/main" val="119933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27D05B9-938F-4DC2-A17D-13B391B7DE01}" type="datetime1">
              <a:rPr lang="en-GB" smtClean="0"/>
              <a:t>17/11/2019</a:t>
            </a:fld>
            <a:endParaRPr lang="en-GB" dirty="0"/>
          </a:p>
        </p:txBody>
      </p:sp>
      <p:sp>
        <p:nvSpPr>
          <p:cNvPr id="5" name="Footer Placeholder 4"/>
          <p:cNvSpPr>
            <a:spLocks noGrp="1"/>
          </p:cNvSpPr>
          <p:nvPr>
            <p:ph type="ftr" sz="quarter" idx="11"/>
          </p:nvPr>
        </p:nvSpPr>
        <p:spPr/>
        <p:txBody>
          <a:bodyPr/>
          <a:lstStyle/>
          <a:p>
            <a:r>
              <a:rPr lang="en-GB" dirty="0"/>
              <a:t>Copyright Sneha Ramji @2019</a:t>
            </a:r>
          </a:p>
        </p:txBody>
      </p:sp>
      <p:sp>
        <p:nvSpPr>
          <p:cNvPr id="6" name="Slide Number Placeholder 5"/>
          <p:cNvSpPr>
            <a:spLocks noGrp="1"/>
          </p:cNvSpPr>
          <p:nvPr>
            <p:ph type="sldNum" sz="quarter" idx="12"/>
          </p:nvPr>
        </p:nvSpPr>
        <p:spPr/>
        <p:txBody>
          <a:bodyPr/>
          <a:lstStyle/>
          <a:p>
            <a:fld id="{D709BFDC-45E7-4EAA-B76D-C25BBEBF65C1}" type="slidenum">
              <a:rPr lang="en-GB" smtClean="0"/>
              <a:t>‹#›</a:t>
            </a:fld>
            <a:endParaRPr lang="en-GB" dirty="0"/>
          </a:p>
        </p:txBody>
      </p:sp>
    </p:spTree>
    <p:extLst>
      <p:ext uri="{BB962C8B-B14F-4D97-AF65-F5344CB8AC3E}">
        <p14:creationId xmlns:p14="http://schemas.microsoft.com/office/powerpoint/2010/main" val="1423658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A046C4-0F2F-4D8B-A723-72BE10AAD34D}" type="datetime1">
              <a:rPr lang="en-GB" smtClean="0"/>
              <a:t>17/11/2019</a:t>
            </a:fld>
            <a:endParaRPr lang="en-GB" dirty="0"/>
          </a:p>
        </p:txBody>
      </p:sp>
      <p:sp>
        <p:nvSpPr>
          <p:cNvPr id="6" name="Footer Placeholder 5"/>
          <p:cNvSpPr>
            <a:spLocks noGrp="1"/>
          </p:cNvSpPr>
          <p:nvPr>
            <p:ph type="ftr" sz="quarter" idx="11"/>
          </p:nvPr>
        </p:nvSpPr>
        <p:spPr/>
        <p:txBody>
          <a:bodyPr/>
          <a:lstStyle/>
          <a:p>
            <a:r>
              <a:rPr lang="en-GB" dirty="0"/>
              <a:t>Copyright Sneha Ramji @2019</a:t>
            </a:r>
          </a:p>
        </p:txBody>
      </p:sp>
      <p:sp>
        <p:nvSpPr>
          <p:cNvPr id="7" name="Slide Number Placeholder 6"/>
          <p:cNvSpPr>
            <a:spLocks noGrp="1"/>
          </p:cNvSpPr>
          <p:nvPr>
            <p:ph type="sldNum" sz="quarter" idx="12"/>
          </p:nvPr>
        </p:nvSpPr>
        <p:spPr/>
        <p:txBody>
          <a:bodyPr/>
          <a:lstStyle/>
          <a:p>
            <a:fld id="{D709BFDC-45E7-4EAA-B76D-C25BBEBF65C1}" type="slidenum">
              <a:rPr lang="en-GB" smtClean="0"/>
              <a:t>‹#›</a:t>
            </a:fld>
            <a:endParaRPr lang="en-GB" dirty="0"/>
          </a:p>
        </p:txBody>
      </p:sp>
    </p:spTree>
    <p:extLst>
      <p:ext uri="{BB962C8B-B14F-4D97-AF65-F5344CB8AC3E}">
        <p14:creationId xmlns:p14="http://schemas.microsoft.com/office/powerpoint/2010/main" val="833231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EA0B52-1799-4604-8854-57429DB656F5}" type="datetime1">
              <a:rPr lang="en-GB" smtClean="0"/>
              <a:t>17/11/2019</a:t>
            </a:fld>
            <a:endParaRPr lang="en-GB" dirty="0"/>
          </a:p>
        </p:txBody>
      </p:sp>
      <p:sp>
        <p:nvSpPr>
          <p:cNvPr id="8" name="Footer Placeholder 7"/>
          <p:cNvSpPr>
            <a:spLocks noGrp="1"/>
          </p:cNvSpPr>
          <p:nvPr>
            <p:ph type="ftr" sz="quarter" idx="11"/>
          </p:nvPr>
        </p:nvSpPr>
        <p:spPr/>
        <p:txBody>
          <a:bodyPr/>
          <a:lstStyle/>
          <a:p>
            <a:r>
              <a:rPr lang="en-GB" dirty="0"/>
              <a:t>Copyright Sneha Ramji @2019</a:t>
            </a:r>
          </a:p>
        </p:txBody>
      </p:sp>
      <p:sp>
        <p:nvSpPr>
          <p:cNvPr id="9" name="Slide Number Placeholder 8"/>
          <p:cNvSpPr>
            <a:spLocks noGrp="1"/>
          </p:cNvSpPr>
          <p:nvPr>
            <p:ph type="sldNum" sz="quarter" idx="12"/>
          </p:nvPr>
        </p:nvSpPr>
        <p:spPr/>
        <p:txBody>
          <a:bodyPr/>
          <a:lstStyle/>
          <a:p>
            <a:fld id="{D709BFDC-45E7-4EAA-B76D-C25BBEBF65C1}" type="slidenum">
              <a:rPr lang="en-GB" smtClean="0"/>
              <a:t>‹#›</a:t>
            </a:fld>
            <a:endParaRPr lang="en-GB" dirty="0"/>
          </a:p>
        </p:txBody>
      </p:sp>
    </p:spTree>
    <p:extLst>
      <p:ext uri="{BB962C8B-B14F-4D97-AF65-F5344CB8AC3E}">
        <p14:creationId xmlns:p14="http://schemas.microsoft.com/office/powerpoint/2010/main" val="509123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166B94A-BE13-4EFD-83F5-603B0A2B3783}" type="datetime1">
              <a:rPr lang="en-GB" smtClean="0"/>
              <a:t>17/11/2019</a:t>
            </a:fld>
            <a:endParaRPr lang="en-GB" dirty="0"/>
          </a:p>
        </p:txBody>
      </p:sp>
      <p:sp>
        <p:nvSpPr>
          <p:cNvPr id="4" name="Footer Placeholder 3"/>
          <p:cNvSpPr>
            <a:spLocks noGrp="1"/>
          </p:cNvSpPr>
          <p:nvPr>
            <p:ph type="ftr" sz="quarter" idx="11"/>
          </p:nvPr>
        </p:nvSpPr>
        <p:spPr/>
        <p:txBody>
          <a:bodyPr/>
          <a:lstStyle/>
          <a:p>
            <a:r>
              <a:rPr lang="en-GB" dirty="0"/>
              <a:t>Copyright Sneha Ramji @2019</a:t>
            </a:r>
          </a:p>
        </p:txBody>
      </p:sp>
      <p:sp>
        <p:nvSpPr>
          <p:cNvPr id="5" name="Slide Number Placeholder 4"/>
          <p:cNvSpPr>
            <a:spLocks noGrp="1"/>
          </p:cNvSpPr>
          <p:nvPr>
            <p:ph type="sldNum" sz="quarter" idx="12"/>
          </p:nvPr>
        </p:nvSpPr>
        <p:spPr/>
        <p:txBody>
          <a:bodyPr/>
          <a:lstStyle/>
          <a:p>
            <a:fld id="{D709BFDC-45E7-4EAA-B76D-C25BBEBF65C1}" type="slidenum">
              <a:rPr lang="en-GB" smtClean="0"/>
              <a:t>‹#›</a:t>
            </a:fld>
            <a:endParaRPr lang="en-GB" dirty="0"/>
          </a:p>
        </p:txBody>
      </p:sp>
    </p:spTree>
    <p:extLst>
      <p:ext uri="{BB962C8B-B14F-4D97-AF65-F5344CB8AC3E}">
        <p14:creationId xmlns:p14="http://schemas.microsoft.com/office/powerpoint/2010/main" val="3517639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48CBB1-5FEB-45D8-91D4-8A6ABA4ADA40}" type="datetime1">
              <a:rPr lang="en-GB" smtClean="0"/>
              <a:t>17/11/2019</a:t>
            </a:fld>
            <a:endParaRPr lang="en-GB" dirty="0"/>
          </a:p>
        </p:txBody>
      </p:sp>
      <p:sp>
        <p:nvSpPr>
          <p:cNvPr id="3" name="Footer Placeholder 2"/>
          <p:cNvSpPr>
            <a:spLocks noGrp="1"/>
          </p:cNvSpPr>
          <p:nvPr>
            <p:ph type="ftr" sz="quarter" idx="11"/>
          </p:nvPr>
        </p:nvSpPr>
        <p:spPr/>
        <p:txBody>
          <a:bodyPr/>
          <a:lstStyle/>
          <a:p>
            <a:r>
              <a:rPr lang="en-GB" dirty="0"/>
              <a:t>Copyright Sneha Ramji @2019</a:t>
            </a:r>
          </a:p>
        </p:txBody>
      </p:sp>
      <p:sp>
        <p:nvSpPr>
          <p:cNvPr id="4" name="Slide Number Placeholder 3"/>
          <p:cNvSpPr>
            <a:spLocks noGrp="1"/>
          </p:cNvSpPr>
          <p:nvPr>
            <p:ph type="sldNum" sz="quarter" idx="12"/>
          </p:nvPr>
        </p:nvSpPr>
        <p:spPr/>
        <p:txBody>
          <a:bodyPr/>
          <a:lstStyle/>
          <a:p>
            <a:fld id="{D709BFDC-45E7-4EAA-B76D-C25BBEBF65C1}" type="slidenum">
              <a:rPr lang="en-GB" smtClean="0"/>
              <a:t>‹#›</a:t>
            </a:fld>
            <a:endParaRPr lang="en-GB" dirty="0"/>
          </a:p>
        </p:txBody>
      </p:sp>
    </p:spTree>
    <p:extLst>
      <p:ext uri="{BB962C8B-B14F-4D97-AF65-F5344CB8AC3E}">
        <p14:creationId xmlns:p14="http://schemas.microsoft.com/office/powerpoint/2010/main" val="324250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6AB8770-E337-4C18-9B88-68D10092BD10}" type="datetime1">
              <a:rPr lang="en-GB" smtClean="0"/>
              <a:t>17/11/2019</a:t>
            </a:fld>
            <a:endParaRPr lang="en-GB" dirty="0"/>
          </a:p>
        </p:txBody>
      </p:sp>
      <p:sp>
        <p:nvSpPr>
          <p:cNvPr id="6" name="Footer Placeholder 5"/>
          <p:cNvSpPr>
            <a:spLocks noGrp="1"/>
          </p:cNvSpPr>
          <p:nvPr>
            <p:ph type="ftr" sz="quarter" idx="11"/>
          </p:nvPr>
        </p:nvSpPr>
        <p:spPr/>
        <p:txBody>
          <a:bodyPr/>
          <a:lstStyle/>
          <a:p>
            <a:r>
              <a:rPr lang="en-GB" dirty="0"/>
              <a:t>Copyright Sneha Ramji @2019</a:t>
            </a:r>
          </a:p>
        </p:txBody>
      </p:sp>
      <p:sp>
        <p:nvSpPr>
          <p:cNvPr id="7" name="Slide Number Placeholder 6"/>
          <p:cNvSpPr>
            <a:spLocks noGrp="1"/>
          </p:cNvSpPr>
          <p:nvPr>
            <p:ph type="sldNum" sz="quarter" idx="12"/>
          </p:nvPr>
        </p:nvSpPr>
        <p:spPr/>
        <p:txBody>
          <a:bodyPr/>
          <a:lstStyle/>
          <a:p>
            <a:fld id="{D709BFDC-45E7-4EAA-B76D-C25BBEBF65C1}" type="slidenum">
              <a:rPr lang="en-GB" smtClean="0"/>
              <a:t>‹#›</a:t>
            </a:fld>
            <a:endParaRPr lang="en-GB" dirty="0"/>
          </a:p>
        </p:txBody>
      </p:sp>
    </p:spTree>
    <p:extLst>
      <p:ext uri="{BB962C8B-B14F-4D97-AF65-F5344CB8AC3E}">
        <p14:creationId xmlns:p14="http://schemas.microsoft.com/office/powerpoint/2010/main" val="3027556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142859E-FBC7-4924-AAB9-11D1DD2597DD}" type="datetime1">
              <a:rPr lang="en-GB" smtClean="0"/>
              <a:t>17/11/2019</a:t>
            </a:fld>
            <a:endParaRPr lang="en-GB" dirty="0"/>
          </a:p>
        </p:txBody>
      </p:sp>
      <p:sp>
        <p:nvSpPr>
          <p:cNvPr id="6" name="Footer Placeholder 5"/>
          <p:cNvSpPr>
            <a:spLocks noGrp="1"/>
          </p:cNvSpPr>
          <p:nvPr>
            <p:ph type="ftr" sz="quarter" idx="11"/>
          </p:nvPr>
        </p:nvSpPr>
        <p:spPr/>
        <p:txBody>
          <a:bodyPr/>
          <a:lstStyle/>
          <a:p>
            <a:r>
              <a:rPr lang="en-GB" dirty="0"/>
              <a:t>Copyright Sneha Ramji @2019</a:t>
            </a:r>
          </a:p>
        </p:txBody>
      </p:sp>
      <p:sp>
        <p:nvSpPr>
          <p:cNvPr id="7" name="Slide Number Placeholder 6"/>
          <p:cNvSpPr>
            <a:spLocks noGrp="1"/>
          </p:cNvSpPr>
          <p:nvPr>
            <p:ph type="sldNum" sz="quarter" idx="12"/>
          </p:nvPr>
        </p:nvSpPr>
        <p:spPr/>
        <p:txBody>
          <a:bodyPr/>
          <a:lstStyle/>
          <a:p>
            <a:fld id="{D709BFDC-45E7-4EAA-B76D-C25BBEBF65C1}" type="slidenum">
              <a:rPr lang="en-GB" smtClean="0"/>
              <a:t>‹#›</a:t>
            </a:fld>
            <a:endParaRPr lang="en-GB" dirty="0"/>
          </a:p>
        </p:txBody>
      </p:sp>
    </p:spTree>
    <p:extLst>
      <p:ext uri="{BB962C8B-B14F-4D97-AF65-F5344CB8AC3E}">
        <p14:creationId xmlns:p14="http://schemas.microsoft.com/office/powerpoint/2010/main" val="1096412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4DC085EE-530D-4AAA-A45A-26B8E7E64DC2}" type="datetime1">
              <a:rPr lang="en-GB" smtClean="0"/>
              <a:t>17/11/2019</a:t>
            </a:fld>
            <a:endParaRPr lang="en-GB" dirty="0"/>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GB" dirty="0"/>
              <a:t>Copyright Sneha Ramji @2019</a:t>
            </a:r>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D709BFDC-45E7-4EAA-B76D-C25BBEBF65C1}" type="slidenum">
              <a:rPr lang="en-GB" smtClean="0"/>
              <a:t>‹#›</a:t>
            </a:fld>
            <a:endParaRPr lang="en-GB" dirty="0"/>
          </a:p>
        </p:txBody>
      </p:sp>
    </p:spTree>
    <p:extLst>
      <p:ext uri="{BB962C8B-B14F-4D97-AF65-F5344CB8AC3E}">
        <p14:creationId xmlns:p14="http://schemas.microsoft.com/office/powerpoint/2010/main" val="11481703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www.chakras.info/root-chakra/"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9F5FCF"/>
            </a:gs>
            <a:gs pos="23000">
              <a:srgbClr val="D1B2E8"/>
            </a:gs>
            <a:gs pos="69000">
              <a:srgbClr val="7030A0"/>
            </a:gs>
            <a:gs pos="97000">
              <a:srgbClr val="D1B2E8"/>
            </a:gs>
          </a:gsLst>
          <a:path path="circle">
            <a:fillToRect l="50000" t="50000" r="50000" b="50000"/>
          </a:path>
        </a:gradFill>
        <a:effectLst/>
      </p:bgPr>
    </p:bg>
    <p:spTree>
      <p:nvGrpSpPr>
        <p:cNvPr id="1" name=""/>
        <p:cNvGrpSpPr/>
        <p:nvPr/>
      </p:nvGrpSpPr>
      <p:grpSpPr>
        <a:xfrm>
          <a:off x="0" y="0"/>
          <a:ext cx="0" cy="0"/>
          <a:chOff x="0" y="0"/>
          <a:chExt cx="0" cy="0"/>
        </a:xfrm>
      </p:grpSpPr>
      <p:sp>
        <p:nvSpPr>
          <p:cNvPr id="11" name="Footer Placeholder 10">
            <a:extLst>
              <a:ext uri="{FF2B5EF4-FFF2-40B4-BE49-F238E27FC236}">
                <a16:creationId xmlns:a16="http://schemas.microsoft.com/office/drawing/2014/main" id="{7626F54B-05AD-4941-9AD3-846774F22EF7}"/>
              </a:ext>
            </a:extLst>
          </p:cNvPr>
          <p:cNvSpPr>
            <a:spLocks noGrp="1"/>
          </p:cNvSpPr>
          <p:nvPr>
            <p:ph type="ftr" sz="quarter" idx="11"/>
          </p:nvPr>
        </p:nvSpPr>
        <p:spPr/>
        <p:txBody>
          <a:bodyPr/>
          <a:lstStyle/>
          <a:p>
            <a:r>
              <a:rPr lang="en-GB" dirty="0"/>
              <a:t>Copyright Sneha Ramji @2019</a:t>
            </a:r>
          </a:p>
        </p:txBody>
      </p:sp>
      <p:sp>
        <p:nvSpPr>
          <p:cNvPr id="12" name="Slide Number Placeholder 11">
            <a:extLst>
              <a:ext uri="{FF2B5EF4-FFF2-40B4-BE49-F238E27FC236}">
                <a16:creationId xmlns:a16="http://schemas.microsoft.com/office/drawing/2014/main" id="{36999686-D1AA-47F4-BEA1-212652848403}"/>
              </a:ext>
            </a:extLst>
          </p:cNvPr>
          <p:cNvSpPr>
            <a:spLocks noGrp="1"/>
          </p:cNvSpPr>
          <p:nvPr>
            <p:ph type="sldNum" sz="quarter" idx="12"/>
          </p:nvPr>
        </p:nvSpPr>
        <p:spPr/>
        <p:txBody>
          <a:bodyPr/>
          <a:lstStyle/>
          <a:p>
            <a:fld id="{D709BFDC-45E7-4EAA-B76D-C25BBEBF65C1}" type="slidenum">
              <a:rPr lang="en-GB" smtClean="0"/>
              <a:t>1</a:t>
            </a:fld>
            <a:endParaRPr lang="en-GB" dirty="0"/>
          </a:p>
        </p:txBody>
      </p:sp>
      <p:pic>
        <p:nvPicPr>
          <p:cNvPr id="23" name="Content Placeholder 22">
            <a:extLst>
              <a:ext uri="{FF2B5EF4-FFF2-40B4-BE49-F238E27FC236}">
                <a16:creationId xmlns:a16="http://schemas.microsoft.com/office/drawing/2014/main" id="{E9870FC9-6FF0-46B0-AC76-CEC3DD96A29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4201" y="1519238"/>
            <a:ext cx="5802312" cy="5802312"/>
          </a:xfrm>
          <a:effectLst>
            <a:softEdge rad="812800"/>
          </a:effectLst>
        </p:spPr>
      </p:pic>
      <p:sp>
        <p:nvSpPr>
          <p:cNvPr id="24" name="TextBox 23">
            <a:extLst>
              <a:ext uri="{FF2B5EF4-FFF2-40B4-BE49-F238E27FC236}">
                <a16:creationId xmlns:a16="http://schemas.microsoft.com/office/drawing/2014/main" id="{0371C70D-EA16-4169-9C3F-B79FCFACB47A}"/>
              </a:ext>
            </a:extLst>
          </p:cNvPr>
          <p:cNvSpPr txBox="1"/>
          <p:nvPr/>
        </p:nvSpPr>
        <p:spPr>
          <a:xfrm>
            <a:off x="1365337" y="1273816"/>
            <a:ext cx="4559474" cy="830997"/>
          </a:xfrm>
          <a:prstGeom prst="rect">
            <a:avLst/>
          </a:prstGeom>
          <a:noFill/>
        </p:spPr>
        <p:txBody>
          <a:bodyPr wrap="square" rtlCol="0">
            <a:spAutoFit/>
          </a:bodyPr>
          <a:lstStyle/>
          <a:p>
            <a:r>
              <a:rPr lang="en-GB" sz="4800" b="1" dirty="0">
                <a:solidFill>
                  <a:schemeClr val="bg1"/>
                </a:solidFill>
                <a:latin typeface="Script MT Bold" panose="03040602040607080904" pitchFamily="66" charset="0"/>
              </a:rPr>
              <a:t>Reiki ii Manual </a:t>
            </a:r>
          </a:p>
        </p:txBody>
      </p:sp>
      <p:pic>
        <p:nvPicPr>
          <p:cNvPr id="25" name="Content Placeholder 9">
            <a:extLst>
              <a:ext uri="{FF2B5EF4-FFF2-40B4-BE49-F238E27FC236}">
                <a16:creationId xmlns:a16="http://schemas.microsoft.com/office/drawing/2014/main" id="{21F25C58-78FA-4717-B342-FBA0F9CDF8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0602" y="6884873"/>
            <a:ext cx="3496796" cy="1541192"/>
          </a:xfrm>
          <a:prstGeom prst="rect">
            <a:avLst/>
          </a:prstGeom>
        </p:spPr>
      </p:pic>
    </p:spTree>
    <p:extLst>
      <p:ext uri="{BB962C8B-B14F-4D97-AF65-F5344CB8AC3E}">
        <p14:creationId xmlns:p14="http://schemas.microsoft.com/office/powerpoint/2010/main" val="561755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7A8D2-4D15-4B05-9C83-CE66E3FE47A5}"/>
              </a:ext>
            </a:extLst>
          </p:cNvPr>
          <p:cNvSpPr>
            <a:spLocks noGrp="1"/>
          </p:cNvSpPr>
          <p:nvPr>
            <p:ph type="title"/>
          </p:nvPr>
        </p:nvSpPr>
        <p:spPr>
          <a:xfrm>
            <a:off x="217104" y="561644"/>
            <a:ext cx="6125259" cy="745629"/>
          </a:xfrm>
        </p:spPr>
        <p:txBody>
          <a:bodyPr>
            <a:normAutofit fontScale="90000"/>
          </a:bodyPr>
          <a:lstStyle/>
          <a:p>
            <a:br>
              <a:rPr lang="en-GB" sz="1744" b="1" u="sng" dirty="0">
                <a:solidFill>
                  <a:srgbClr val="7030A0"/>
                </a:solidFill>
              </a:rPr>
            </a:br>
            <a:br>
              <a:rPr lang="en-GB" sz="1744" b="1" u="sng" dirty="0">
                <a:solidFill>
                  <a:srgbClr val="7030A0"/>
                </a:solidFill>
              </a:rPr>
            </a:br>
            <a:br>
              <a:rPr lang="en-GB" sz="1744" b="1" u="sng" dirty="0">
                <a:solidFill>
                  <a:srgbClr val="7030A0"/>
                </a:solidFill>
              </a:rPr>
            </a:br>
            <a:r>
              <a:rPr lang="en-GB" sz="1744" b="1" u="sng" dirty="0">
                <a:solidFill>
                  <a:srgbClr val="7030A0"/>
                </a:solidFill>
                <a:latin typeface="Times New Roman" panose="02020603050405020304" pitchFamily="18" charset="0"/>
                <a:cs typeface="Times New Roman" panose="02020603050405020304" pitchFamily="18" charset="0"/>
              </a:rPr>
              <a:t>Different Ways of Drawing Hon Sha Ze Sho Nen</a:t>
            </a:r>
            <a:br>
              <a:rPr lang="en-GB" b="1" u="sng" dirty="0">
                <a:solidFill>
                  <a:srgbClr val="7030A0"/>
                </a:solidFill>
              </a:rPr>
            </a:br>
            <a:br>
              <a:rPr lang="en-GB" b="1" u="sng" dirty="0">
                <a:solidFill>
                  <a:srgbClr val="7030A0"/>
                </a:solidFill>
              </a:rPr>
            </a:br>
            <a:br>
              <a:rPr lang="en-GB" b="1" u="sng" dirty="0">
                <a:solidFill>
                  <a:srgbClr val="7030A0"/>
                </a:solidFill>
              </a:rPr>
            </a:br>
            <a:endParaRPr lang="en-GB" sz="1575" b="1" u="sng" dirty="0">
              <a:solidFill>
                <a:srgbClr val="7030A0"/>
              </a:solidFill>
            </a:endParaRPr>
          </a:p>
        </p:txBody>
      </p:sp>
      <p:pic>
        <p:nvPicPr>
          <p:cNvPr id="22" name="Picture 21" descr="Essential Reiki's Hon-Sha-Ze-Sho-Nen">
            <a:extLst>
              <a:ext uri="{FF2B5EF4-FFF2-40B4-BE49-F238E27FC236}">
                <a16:creationId xmlns:a16="http://schemas.microsoft.com/office/drawing/2014/main" id="{2F31B9A1-8679-4B86-B62B-93E60673808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61632" y="962991"/>
            <a:ext cx="931568" cy="1938372"/>
          </a:xfrm>
          <a:prstGeom prst="rect">
            <a:avLst/>
          </a:prstGeom>
          <a:noFill/>
          <a:ln>
            <a:noFill/>
          </a:ln>
        </p:spPr>
      </p:pic>
      <p:pic>
        <p:nvPicPr>
          <p:cNvPr id="23" name="Picture 22" descr="Traditional Reiki's Hon-Sha-Ze-Sho-Nen">
            <a:extLst>
              <a:ext uri="{FF2B5EF4-FFF2-40B4-BE49-F238E27FC236}">
                <a16:creationId xmlns:a16="http://schemas.microsoft.com/office/drawing/2014/main" id="{47C8DC55-8DEC-45DE-907B-B247F4CD8EC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754850" y="974997"/>
            <a:ext cx="931567" cy="1938372"/>
          </a:xfrm>
          <a:prstGeom prst="rect">
            <a:avLst/>
          </a:prstGeom>
          <a:noFill/>
          <a:ln>
            <a:noFill/>
          </a:ln>
        </p:spPr>
      </p:pic>
      <p:pic>
        <p:nvPicPr>
          <p:cNvPr id="24" name="Picture 23" descr="Variant Hon-Sha-Ze-Sho-Nen">
            <a:extLst>
              <a:ext uri="{FF2B5EF4-FFF2-40B4-BE49-F238E27FC236}">
                <a16:creationId xmlns:a16="http://schemas.microsoft.com/office/drawing/2014/main" id="{A67C6617-B077-43A7-93A6-5E4F9573974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072212" y="982363"/>
            <a:ext cx="987123" cy="1938372"/>
          </a:xfrm>
          <a:prstGeom prst="rect">
            <a:avLst/>
          </a:prstGeom>
          <a:noFill/>
          <a:ln>
            <a:noFill/>
          </a:ln>
        </p:spPr>
      </p:pic>
      <p:sp>
        <p:nvSpPr>
          <p:cNvPr id="14" name="TextBox 13">
            <a:extLst>
              <a:ext uri="{FF2B5EF4-FFF2-40B4-BE49-F238E27FC236}">
                <a16:creationId xmlns:a16="http://schemas.microsoft.com/office/drawing/2014/main" id="{7731DBC0-8F35-497E-9F12-2CCF95D43EB4}"/>
              </a:ext>
            </a:extLst>
          </p:cNvPr>
          <p:cNvSpPr txBox="1"/>
          <p:nvPr/>
        </p:nvSpPr>
        <p:spPr>
          <a:xfrm>
            <a:off x="561632" y="2913369"/>
            <a:ext cx="1204248" cy="248209"/>
          </a:xfrm>
          <a:prstGeom prst="rect">
            <a:avLst/>
          </a:prstGeom>
          <a:noFill/>
        </p:spPr>
        <p:txBody>
          <a:bodyPr wrap="square" rtlCol="0">
            <a:spAutoFit/>
          </a:bodyPr>
          <a:lstStyle/>
          <a:p>
            <a:r>
              <a:rPr lang="en-GB" sz="1013" dirty="0">
                <a:latin typeface="Times New Roman" panose="02020603050405020304" pitchFamily="18" charset="0"/>
                <a:cs typeface="Times New Roman" panose="02020603050405020304" pitchFamily="18" charset="0"/>
              </a:rPr>
              <a:t>Essential Reiki</a:t>
            </a:r>
          </a:p>
        </p:txBody>
      </p:sp>
      <p:sp>
        <p:nvSpPr>
          <p:cNvPr id="27" name="TextBox 26">
            <a:extLst>
              <a:ext uri="{FF2B5EF4-FFF2-40B4-BE49-F238E27FC236}">
                <a16:creationId xmlns:a16="http://schemas.microsoft.com/office/drawing/2014/main" id="{2ED8DC28-76BE-4F8F-9C6C-C9C1ADD03082}"/>
              </a:ext>
            </a:extLst>
          </p:cNvPr>
          <p:cNvSpPr txBox="1"/>
          <p:nvPr/>
        </p:nvSpPr>
        <p:spPr>
          <a:xfrm>
            <a:off x="1602424" y="2901363"/>
            <a:ext cx="1204248" cy="248209"/>
          </a:xfrm>
          <a:prstGeom prst="rect">
            <a:avLst/>
          </a:prstGeom>
          <a:noFill/>
        </p:spPr>
        <p:txBody>
          <a:bodyPr wrap="square" rtlCol="0">
            <a:spAutoFit/>
          </a:bodyPr>
          <a:lstStyle/>
          <a:p>
            <a:r>
              <a:rPr lang="en-GB" sz="1013" dirty="0">
                <a:latin typeface="Times New Roman" panose="02020603050405020304" pitchFamily="18" charset="0"/>
                <a:cs typeface="Times New Roman" panose="02020603050405020304" pitchFamily="18" charset="0"/>
              </a:rPr>
              <a:t> Traditional Reiki</a:t>
            </a:r>
          </a:p>
        </p:txBody>
      </p:sp>
      <p:sp>
        <p:nvSpPr>
          <p:cNvPr id="30" name="TextBox 29">
            <a:extLst>
              <a:ext uri="{FF2B5EF4-FFF2-40B4-BE49-F238E27FC236}">
                <a16:creationId xmlns:a16="http://schemas.microsoft.com/office/drawing/2014/main" id="{C4EC021C-54E2-4DE6-A160-BF3179E6356D}"/>
              </a:ext>
            </a:extLst>
          </p:cNvPr>
          <p:cNvSpPr txBox="1"/>
          <p:nvPr/>
        </p:nvSpPr>
        <p:spPr>
          <a:xfrm>
            <a:off x="3126474" y="2901363"/>
            <a:ext cx="1204248" cy="248209"/>
          </a:xfrm>
          <a:prstGeom prst="rect">
            <a:avLst/>
          </a:prstGeom>
          <a:noFill/>
        </p:spPr>
        <p:txBody>
          <a:bodyPr wrap="square" rtlCol="0">
            <a:spAutoFit/>
          </a:bodyPr>
          <a:lstStyle/>
          <a:p>
            <a:r>
              <a:rPr lang="en-GB" sz="1013" dirty="0"/>
              <a:t> </a:t>
            </a:r>
            <a:r>
              <a:rPr lang="en-GB" sz="1013" dirty="0">
                <a:latin typeface="Times New Roman" panose="02020603050405020304" pitchFamily="18" charset="0"/>
                <a:cs typeface="Times New Roman" panose="02020603050405020304" pitchFamily="18" charset="0"/>
              </a:rPr>
              <a:t>Variant</a:t>
            </a:r>
          </a:p>
        </p:txBody>
      </p:sp>
      <p:pic>
        <p:nvPicPr>
          <p:cNvPr id="15" name="Picture 10" descr="Image result for drawing ho sha zen sho nen in traditional reiki">
            <a:extLst>
              <a:ext uri="{FF2B5EF4-FFF2-40B4-BE49-F238E27FC236}">
                <a16:creationId xmlns:a16="http://schemas.microsoft.com/office/drawing/2014/main" id="{F6A1B1A7-791E-49C6-897A-2858E7CED4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716" y="4221049"/>
            <a:ext cx="1924956" cy="4257741"/>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C7BFD7EA-988E-49FF-9968-CEA447C5554D}"/>
              </a:ext>
            </a:extLst>
          </p:cNvPr>
          <p:cNvSpPr txBox="1">
            <a:spLocks/>
          </p:cNvSpPr>
          <p:nvPr/>
        </p:nvSpPr>
        <p:spPr>
          <a:xfrm>
            <a:off x="410650" y="3545381"/>
            <a:ext cx="5915025" cy="745629"/>
          </a:xfrm>
          <a:prstGeom prst="rect">
            <a:avLst/>
          </a:prstGeom>
        </p:spPr>
        <p:txBody>
          <a:bodyPr vert="horz" lIns="91440" tIns="45720" rIns="91440" bIns="45720" rtlCol="0" anchor="ctr">
            <a:normAutofit fontScale="30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br>
              <a:rPr lang="en-GB" sz="5300" b="1" u="sng" dirty="0">
                <a:solidFill>
                  <a:srgbClr val="7030A0"/>
                </a:solidFill>
              </a:rPr>
            </a:br>
            <a:r>
              <a:rPr lang="en-GB" sz="5300" b="1" u="sng" dirty="0">
                <a:solidFill>
                  <a:srgbClr val="7030A0"/>
                </a:solidFill>
                <a:latin typeface="Times New Roman" panose="02020603050405020304" pitchFamily="18" charset="0"/>
                <a:cs typeface="Times New Roman" panose="02020603050405020304" pitchFamily="18" charset="0"/>
              </a:rPr>
              <a:t>Drawing Hon Sha Ze </a:t>
            </a:r>
            <a:r>
              <a:rPr lang="en-GB" sz="5300" b="1" u="sng" dirty="0" err="1">
                <a:solidFill>
                  <a:srgbClr val="7030A0"/>
                </a:solidFill>
                <a:latin typeface="Times New Roman" panose="02020603050405020304" pitchFamily="18" charset="0"/>
                <a:cs typeface="Times New Roman" panose="02020603050405020304" pitchFamily="18" charset="0"/>
              </a:rPr>
              <a:t>Sho</a:t>
            </a:r>
            <a:r>
              <a:rPr lang="en-GB" sz="5300" b="1" u="sng" dirty="0">
                <a:solidFill>
                  <a:srgbClr val="7030A0"/>
                </a:solidFill>
                <a:latin typeface="Times New Roman" panose="02020603050405020304" pitchFamily="18" charset="0"/>
                <a:cs typeface="Times New Roman" panose="02020603050405020304" pitchFamily="18" charset="0"/>
              </a:rPr>
              <a:t> </a:t>
            </a:r>
            <a:r>
              <a:rPr lang="en-GB" sz="5300" b="1" u="sng" dirty="0" err="1">
                <a:solidFill>
                  <a:srgbClr val="7030A0"/>
                </a:solidFill>
                <a:latin typeface="Times New Roman" panose="02020603050405020304" pitchFamily="18" charset="0"/>
                <a:cs typeface="Times New Roman" panose="02020603050405020304" pitchFamily="18" charset="0"/>
              </a:rPr>
              <a:t>Nen</a:t>
            </a:r>
            <a:r>
              <a:rPr lang="en-GB" sz="5300" b="1" u="sng" dirty="0">
                <a:solidFill>
                  <a:srgbClr val="7030A0"/>
                </a:solidFill>
                <a:latin typeface="Times New Roman" panose="02020603050405020304" pitchFamily="18" charset="0"/>
                <a:cs typeface="Times New Roman" panose="02020603050405020304" pitchFamily="18" charset="0"/>
              </a:rPr>
              <a:t> </a:t>
            </a:r>
            <a:br>
              <a:rPr lang="en-GB" sz="5300" b="1" u="sng" dirty="0">
                <a:solidFill>
                  <a:srgbClr val="7030A0"/>
                </a:solidFill>
                <a:latin typeface="Times New Roman" panose="02020603050405020304" pitchFamily="18" charset="0"/>
                <a:cs typeface="Times New Roman" panose="02020603050405020304" pitchFamily="18" charset="0"/>
              </a:rPr>
            </a:br>
            <a:br>
              <a:rPr lang="en-GB" b="1" u="sng" dirty="0">
                <a:solidFill>
                  <a:srgbClr val="7030A0"/>
                </a:solidFill>
                <a:latin typeface="Times New Roman" panose="02020603050405020304" pitchFamily="18" charset="0"/>
                <a:cs typeface="Times New Roman" panose="02020603050405020304" pitchFamily="18" charset="0"/>
              </a:rPr>
            </a:br>
            <a:br>
              <a:rPr lang="en-GB" b="1" u="sng" dirty="0">
                <a:solidFill>
                  <a:srgbClr val="7030A0"/>
                </a:solidFill>
              </a:rPr>
            </a:br>
            <a:endParaRPr lang="en-GB" sz="1575" b="1" u="sng" dirty="0">
              <a:solidFill>
                <a:srgbClr val="7030A0"/>
              </a:solidFill>
            </a:endParaRPr>
          </a:p>
        </p:txBody>
      </p:sp>
      <p:sp>
        <p:nvSpPr>
          <p:cNvPr id="3" name="Footer Placeholder 2">
            <a:extLst>
              <a:ext uri="{FF2B5EF4-FFF2-40B4-BE49-F238E27FC236}">
                <a16:creationId xmlns:a16="http://schemas.microsoft.com/office/drawing/2014/main" id="{BFEC95BF-3C5A-4386-807D-C63A2BEF6A33}"/>
              </a:ext>
            </a:extLst>
          </p:cNvPr>
          <p:cNvSpPr>
            <a:spLocks noGrp="1"/>
          </p:cNvSpPr>
          <p:nvPr>
            <p:ph type="ftr" sz="quarter" idx="11"/>
          </p:nvPr>
        </p:nvSpPr>
        <p:spPr/>
        <p:txBody>
          <a:bodyPr/>
          <a:lstStyle/>
          <a:p>
            <a:r>
              <a:rPr lang="en-GB"/>
              <a:t>Copyright Sneha Ramji @2019</a:t>
            </a:r>
            <a:endParaRPr lang="en-GB" dirty="0"/>
          </a:p>
        </p:txBody>
      </p:sp>
      <p:sp>
        <p:nvSpPr>
          <p:cNvPr id="4" name="Slide Number Placeholder 3">
            <a:extLst>
              <a:ext uri="{FF2B5EF4-FFF2-40B4-BE49-F238E27FC236}">
                <a16:creationId xmlns:a16="http://schemas.microsoft.com/office/drawing/2014/main" id="{820360DC-775A-4619-AE82-6077C665BB69}"/>
              </a:ext>
            </a:extLst>
          </p:cNvPr>
          <p:cNvSpPr>
            <a:spLocks noGrp="1"/>
          </p:cNvSpPr>
          <p:nvPr>
            <p:ph type="sldNum" sz="quarter" idx="12"/>
          </p:nvPr>
        </p:nvSpPr>
        <p:spPr/>
        <p:txBody>
          <a:bodyPr/>
          <a:lstStyle/>
          <a:p>
            <a:fld id="{D709BFDC-45E7-4EAA-B76D-C25BBEBF65C1}" type="slidenum">
              <a:rPr lang="en-GB" smtClean="0"/>
              <a:t>10</a:t>
            </a:fld>
            <a:endParaRPr lang="en-GB" dirty="0"/>
          </a:p>
        </p:txBody>
      </p:sp>
      <p:pic>
        <p:nvPicPr>
          <p:cNvPr id="18" name="Content Placeholder 9">
            <a:extLst>
              <a:ext uri="{FF2B5EF4-FFF2-40B4-BE49-F238E27FC236}">
                <a16:creationId xmlns:a16="http://schemas.microsoft.com/office/drawing/2014/main" id="{FB0CA3BE-EE9C-4014-9D07-0314C541A1D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43830" y="88410"/>
            <a:ext cx="1984328" cy="874581"/>
          </a:xfrm>
          <a:prstGeom prst="rect">
            <a:avLst/>
          </a:prstGeom>
        </p:spPr>
      </p:pic>
    </p:spTree>
    <p:extLst>
      <p:ext uri="{BB962C8B-B14F-4D97-AF65-F5344CB8AC3E}">
        <p14:creationId xmlns:p14="http://schemas.microsoft.com/office/powerpoint/2010/main" val="360036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7A8D2-4D15-4B05-9C83-CE66E3FE47A5}"/>
              </a:ext>
            </a:extLst>
          </p:cNvPr>
          <p:cNvSpPr>
            <a:spLocks noGrp="1"/>
          </p:cNvSpPr>
          <p:nvPr>
            <p:ph type="title"/>
          </p:nvPr>
        </p:nvSpPr>
        <p:spPr>
          <a:xfrm>
            <a:off x="471486" y="1059032"/>
            <a:ext cx="5915025" cy="518603"/>
          </a:xfrm>
        </p:spPr>
        <p:txBody>
          <a:bodyPr>
            <a:normAutofit fontScale="90000"/>
          </a:bodyPr>
          <a:lstStyle/>
          <a:p>
            <a:br>
              <a:rPr lang="en-GB" b="1" u="sng" dirty="0">
                <a:solidFill>
                  <a:srgbClr val="7030A0"/>
                </a:solidFill>
              </a:rPr>
            </a:br>
            <a:r>
              <a:rPr lang="en-GB" b="1" u="sng" dirty="0">
                <a:solidFill>
                  <a:srgbClr val="7030A0"/>
                </a:solidFill>
                <a:latin typeface="Times New Roman" panose="02020603050405020304" pitchFamily="18" charset="0"/>
                <a:cs typeface="Times New Roman" panose="02020603050405020304" pitchFamily="18" charset="0"/>
              </a:rPr>
              <a:t>Uses of Hon Sha Ze Sho Nen </a:t>
            </a:r>
            <a:br>
              <a:rPr lang="en-GB" b="1" u="sng" dirty="0">
                <a:solidFill>
                  <a:srgbClr val="7030A0"/>
                </a:solidFill>
              </a:rPr>
            </a:br>
            <a:br>
              <a:rPr lang="en-GB" b="1" u="sng" dirty="0">
                <a:solidFill>
                  <a:srgbClr val="7030A0"/>
                </a:solidFill>
              </a:rPr>
            </a:br>
            <a:endParaRPr lang="en-GB" sz="1575" b="1" u="sng" dirty="0">
              <a:solidFill>
                <a:srgbClr val="7030A0"/>
              </a:solidFill>
            </a:endParaRPr>
          </a:p>
        </p:txBody>
      </p:sp>
      <p:sp>
        <p:nvSpPr>
          <p:cNvPr id="3" name="Content Placeholder 2">
            <a:extLst>
              <a:ext uri="{FF2B5EF4-FFF2-40B4-BE49-F238E27FC236}">
                <a16:creationId xmlns:a16="http://schemas.microsoft.com/office/drawing/2014/main" id="{B22EF699-4559-447D-9E78-35713C19FC5E}"/>
              </a:ext>
            </a:extLst>
          </p:cNvPr>
          <p:cNvSpPr>
            <a:spLocks noGrp="1"/>
          </p:cNvSpPr>
          <p:nvPr>
            <p:ph idx="1"/>
          </p:nvPr>
        </p:nvSpPr>
        <p:spPr>
          <a:xfrm>
            <a:off x="471486" y="1661927"/>
            <a:ext cx="5915026" cy="5065261"/>
          </a:xfrm>
        </p:spPr>
        <p:txBody>
          <a:bodyPr>
            <a:normAutofit fontScale="25000" lnSpcReduction="20000"/>
          </a:bodyPr>
          <a:lstStyle/>
          <a:p>
            <a:pPr marL="0" indent="0">
              <a:buNone/>
            </a:pPr>
            <a:r>
              <a:rPr lang="en-GB" sz="6400" dirty="0">
                <a:latin typeface="Times New Roman" panose="02020603050405020304" pitchFamily="18" charset="0"/>
                <a:cs typeface="Times New Roman" panose="02020603050405020304" pitchFamily="18" charset="0"/>
              </a:rPr>
              <a:t>Hon-Sha-Ze-Sho-Nen has four related and overlapping uses.  </a:t>
            </a:r>
          </a:p>
          <a:p>
            <a:endParaRPr lang="en-GB" sz="6400" dirty="0">
              <a:latin typeface="Times New Roman" panose="02020603050405020304" pitchFamily="18" charset="0"/>
              <a:cs typeface="Times New Roman" panose="02020603050405020304" pitchFamily="18" charset="0"/>
            </a:endParaRPr>
          </a:p>
          <a:p>
            <a:r>
              <a:rPr lang="en-GB" sz="6400" dirty="0">
                <a:latin typeface="Times New Roman" panose="02020603050405020304" pitchFamily="18" charset="0"/>
                <a:cs typeface="Times New Roman" panose="02020603050405020304" pitchFamily="18" charset="0"/>
              </a:rPr>
              <a:t>First, it sends Reiki through space and thus is used in all distant healing.  </a:t>
            </a:r>
          </a:p>
          <a:p>
            <a:r>
              <a:rPr lang="en-GB" sz="6400" dirty="0">
                <a:latin typeface="Times New Roman" panose="02020603050405020304" pitchFamily="18" charset="0"/>
                <a:cs typeface="Times New Roman" panose="02020603050405020304" pitchFamily="18" charset="0"/>
              </a:rPr>
              <a:t>Second, it sends Reiki through time and thus is used in all past and future life healings.  </a:t>
            </a:r>
          </a:p>
          <a:p>
            <a:r>
              <a:rPr lang="en-GB" sz="6400" dirty="0">
                <a:latin typeface="Times New Roman" panose="02020603050405020304" pitchFamily="18" charset="0"/>
                <a:cs typeface="Times New Roman" panose="02020603050405020304" pitchFamily="18" charset="0"/>
              </a:rPr>
              <a:t>Third, it works primarily on the mental body (the conscious rather than the unconscious mind)</a:t>
            </a:r>
          </a:p>
          <a:p>
            <a:r>
              <a:rPr lang="en-GB" sz="6400" dirty="0">
                <a:latin typeface="Times New Roman" panose="02020603050405020304" pitchFamily="18" charset="0"/>
                <a:cs typeface="Times New Roman" panose="02020603050405020304" pitchFamily="18" charset="0"/>
              </a:rPr>
              <a:t>Forth, it a door to the Akashic Records and thus used for identifying and releasing Karmic debts </a:t>
            </a:r>
          </a:p>
          <a:p>
            <a:pPr marL="0" indent="0">
              <a:buNone/>
            </a:pPr>
            <a:endParaRPr lang="en-GB" sz="6400" dirty="0">
              <a:latin typeface="Times New Roman" panose="02020603050405020304" pitchFamily="18" charset="0"/>
              <a:cs typeface="Times New Roman" panose="02020603050405020304" pitchFamily="18" charset="0"/>
            </a:endParaRPr>
          </a:p>
          <a:p>
            <a:r>
              <a:rPr lang="en-GB" sz="6400" dirty="0">
                <a:latin typeface="Times New Roman" panose="02020603050405020304" pitchFamily="18" charset="0"/>
                <a:cs typeface="Times New Roman" panose="02020603050405020304" pitchFamily="18" charset="0"/>
              </a:rPr>
              <a:t>Reiki can travel across time and space. You can send Reiki to friends or relatives abroad, or clients abroad.</a:t>
            </a:r>
          </a:p>
          <a:p>
            <a:r>
              <a:rPr lang="en-GB" sz="6400" dirty="0">
                <a:latin typeface="Times New Roman" panose="02020603050405020304" pitchFamily="18" charset="0"/>
                <a:cs typeface="Times New Roman" panose="02020603050405020304" pitchFamily="18" charset="0"/>
              </a:rPr>
              <a:t>Send HSZSN to the past to heal your old wounds</a:t>
            </a:r>
          </a:p>
          <a:p>
            <a:r>
              <a:rPr lang="en-GB" sz="6400" dirty="0">
                <a:latin typeface="Times New Roman" panose="02020603050405020304" pitchFamily="18" charset="0"/>
                <a:cs typeface="Times New Roman" panose="02020603050405020304" pitchFamily="18" charset="0"/>
              </a:rPr>
              <a:t>Similarly, HSZSN can be sent to future will store Reiki energy so that you can use it when you actually need it in future. Eg. Sending Reiki before giving a talk will help you to be confident and tackle any unexpected questions easily.</a:t>
            </a:r>
          </a:p>
          <a:p>
            <a:r>
              <a:rPr lang="en-GB" sz="6400" dirty="0">
                <a:latin typeface="Times New Roman" panose="02020603050405020304" pitchFamily="18" charset="0"/>
                <a:cs typeface="Times New Roman" panose="02020603050405020304" pitchFamily="18" charset="0"/>
              </a:rPr>
              <a:t>There are no particular rules as to how exactly should you send or use distant Reiki. It works on your intention and visualisation. Visualise the person being cured, visualise him/her being happy and pain-free.</a:t>
            </a:r>
          </a:p>
          <a:p>
            <a:r>
              <a:rPr lang="en-GB" sz="6400" dirty="0">
                <a:latin typeface="Times New Roman" panose="02020603050405020304" pitchFamily="18" charset="0"/>
                <a:cs typeface="Times New Roman" panose="02020603050405020304" pitchFamily="18" charset="0"/>
              </a:rPr>
              <a:t>It is believed that HSZSN also helps in karma healing and has a direct effect on Root chakra and Sacral chakra. </a:t>
            </a:r>
          </a:p>
          <a:p>
            <a:r>
              <a:rPr lang="en-GB" sz="6400" dirty="0">
                <a:latin typeface="Times New Roman" panose="02020603050405020304" pitchFamily="18" charset="0"/>
                <a:cs typeface="Times New Roman" panose="02020603050405020304" pitchFamily="18" charset="0"/>
              </a:rPr>
              <a:t>It gives access to life records of the soul, 'Akashik records' and hence one can heal traumas of past lives as well.</a:t>
            </a:r>
          </a:p>
          <a:p>
            <a:endParaRPr lang="en-GB" dirty="0"/>
          </a:p>
          <a:p>
            <a:pPr marL="0" indent="0">
              <a:buNone/>
            </a:pPr>
            <a:endParaRPr lang="en-GB" dirty="0"/>
          </a:p>
          <a:p>
            <a:endParaRPr lang="en-GB" dirty="0"/>
          </a:p>
        </p:txBody>
      </p:sp>
      <p:sp>
        <p:nvSpPr>
          <p:cNvPr id="4" name="Footer Placeholder 3">
            <a:extLst>
              <a:ext uri="{FF2B5EF4-FFF2-40B4-BE49-F238E27FC236}">
                <a16:creationId xmlns:a16="http://schemas.microsoft.com/office/drawing/2014/main" id="{22203263-06E3-4003-876F-AFDEA47A026C}"/>
              </a:ext>
            </a:extLst>
          </p:cNvPr>
          <p:cNvSpPr>
            <a:spLocks noGrp="1"/>
          </p:cNvSpPr>
          <p:nvPr>
            <p:ph type="ftr" sz="quarter" idx="11"/>
          </p:nvPr>
        </p:nvSpPr>
        <p:spPr/>
        <p:txBody>
          <a:bodyPr/>
          <a:lstStyle/>
          <a:p>
            <a:r>
              <a:rPr lang="en-GB"/>
              <a:t>Copyright Sneha Ramji @2019</a:t>
            </a:r>
            <a:endParaRPr lang="en-GB" dirty="0"/>
          </a:p>
        </p:txBody>
      </p:sp>
      <p:sp>
        <p:nvSpPr>
          <p:cNvPr id="5" name="Slide Number Placeholder 4">
            <a:extLst>
              <a:ext uri="{FF2B5EF4-FFF2-40B4-BE49-F238E27FC236}">
                <a16:creationId xmlns:a16="http://schemas.microsoft.com/office/drawing/2014/main" id="{D117DFA7-9194-41F8-87B8-6C0A6ECD3B5A}"/>
              </a:ext>
            </a:extLst>
          </p:cNvPr>
          <p:cNvSpPr>
            <a:spLocks noGrp="1"/>
          </p:cNvSpPr>
          <p:nvPr>
            <p:ph type="sldNum" sz="quarter" idx="12"/>
          </p:nvPr>
        </p:nvSpPr>
        <p:spPr/>
        <p:txBody>
          <a:bodyPr/>
          <a:lstStyle/>
          <a:p>
            <a:fld id="{D709BFDC-45E7-4EAA-B76D-C25BBEBF65C1}" type="slidenum">
              <a:rPr lang="en-GB" smtClean="0"/>
              <a:t>11</a:t>
            </a:fld>
            <a:endParaRPr lang="en-GB" dirty="0"/>
          </a:p>
        </p:txBody>
      </p:sp>
      <p:pic>
        <p:nvPicPr>
          <p:cNvPr id="6" name="Content Placeholder 9">
            <a:extLst>
              <a:ext uri="{FF2B5EF4-FFF2-40B4-BE49-F238E27FC236}">
                <a16:creationId xmlns:a16="http://schemas.microsoft.com/office/drawing/2014/main" id="{EC10F645-CAFF-46D2-8CFD-AF20A056FB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3463" y="16242"/>
            <a:ext cx="1917551" cy="845149"/>
          </a:xfrm>
          <a:prstGeom prst="rect">
            <a:avLst/>
          </a:prstGeom>
        </p:spPr>
      </p:pic>
    </p:spTree>
    <p:extLst>
      <p:ext uri="{BB962C8B-B14F-4D97-AF65-F5344CB8AC3E}">
        <p14:creationId xmlns:p14="http://schemas.microsoft.com/office/powerpoint/2010/main" val="4094138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7A8D2-4D15-4B05-9C83-CE66E3FE47A5}"/>
              </a:ext>
            </a:extLst>
          </p:cNvPr>
          <p:cNvSpPr>
            <a:spLocks noGrp="1"/>
          </p:cNvSpPr>
          <p:nvPr>
            <p:ph type="title"/>
          </p:nvPr>
        </p:nvSpPr>
        <p:spPr>
          <a:xfrm>
            <a:off x="333702" y="466208"/>
            <a:ext cx="5915025" cy="518603"/>
          </a:xfrm>
        </p:spPr>
        <p:txBody>
          <a:bodyPr>
            <a:normAutofit fontScale="90000"/>
          </a:bodyPr>
          <a:lstStyle/>
          <a:p>
            <a:br>
              <a:rPr lang="en-GB" b="1" u="sng" dirty="0">
                <a:solidFill>
                  <a:srgbClr val="7030A0"/>
                </a:solidFill>
              </a:rPr>
            </a:br>
            <a:r>
              <a:rPr lang="en-GB" b="1" u="sng" dirty="0" err="1">
                <a:solidFill>
                  <a:srgbClr val="7030A0"/>
                </a:solidFill>
                <a:latin typeface="Times New Roman" panose="02020603050405020304" pitchFamily="18" charset="0"/>
                <a:cs typeface="Times New Roman" panose="02020603050405020304" pitchFamily="18" charset="0"/>
              </a:rPr>
              <a:t>Attunement</a:t>
            </a:r>
            <a:r>
              <a:rPr lang="en-GB" b="1" u="sng" dirty="0">
                <a:solidFill>
                  <a:srgbClr val="7030A0"/>
                </a:solidFill>
                <a:latin typeface="Times New Roman" panose="02020603050405020304" pitchFamily="18" charset="0"/>
                <a:cs typeface="Times New Roman" panose="02020603050405020304" pitchFamily="18" charset="0"/>
              </a:rPr>
              <a:t> </a:t>
            </a:r>
            <a:endParaRPr lang="en-GB" sz="1575" b="1" u="sng" dirty="0">
              <a:solidFill>
                <a:srgbClr val="7030A0"/>
              </a:solidFill>
            </a:endParaRPr>
          </a:p>
        </p:txBody>
      </p:sp>
      <p:sp>
        <p:nvSpPr>
          <p:cNvPr id="3" name="Content Placeholder 2">
            <a:extLst>
              <a:ext uri="{FF2B5EF4-FFF2-40B4-BE49-F238E27FC236}">
                <a16:creationId xmlns:a16="http://schemas.microsoft.com/office/drawing/2014/main" id="{B22EF699-4559-447D-9E78-35713C19FC5E}"/>
              </a:ext>
            </a:extLst>
          </p:cNvPr>
          <p:cNvSpPr>
            <a:spLocks noGrp="1"/>
          </p:cNvSpPr>
          <p:nvPr>
            <p:ph idx="1"/>
          </p:nvPr>
        </p:nvSpPr>
        <p:spPr>
          <a:xfrm>
            <a:off x="471487" y="1420729"/>
            <a:ext cx="5915025" cy="6618488"/>
          </a:xfrm>
        </p:spPr>
        <p:txBody>
          <a:bodyPr>
            <a:normAutofit lnSpcReduction="10000"/>
          </a:bodyPr>
          <a:lstStyle/>
          <a:p>
            <a:r>
              <a:rPr lang="en-GB" sz="1400" dirty="0" err="1">
                <a:latin typeface="Times New Roman" panose="02020603050405020304" pitchFamily="18" charset="0"/>
                <a:cs typeface="Times New Roman" panose="02020603050405020304" pitchFamily="18" charset="0"/>
              </a:rPr>
              <a:t>Attunement</a:t>
            </a:r>
            <a:r>
              <a:rPr lang="en-GB" sz="1400" dirty="0">
                <a:latin typeface="Times New Roman" panose="02020603050405020304" pitchFamily="18" charset="0"/>
                <a:cs typeface="Times New Roman" panose="02020603050405020304" pitchFamily="18" charset="0"/>
              </a:rPr>
              <a:t> is similar to Reiki I, you have to sit with your eyes closed and be silent. </a:t>
            </a:r>
          </a:p>
          <a:p>
            <a:r>
              <a:rPr lang="en-GB" sz="1400" dirty="0">
                <a:latin typeface="Times New Roman" panose="02020603050405020304" pitchFamily="18" charset="0"/>
                <a:cs typeface="Times New Roman" panose="02020603050405020304" pitchFamily="18" charset="0"/>
              </a:rPr>
              <a:t>You have to be open to receive healing and level II symbols. </a:t>
            </a:r>
          </a:p>
          <a:p>
            <a:r>
              <a:rPr lang="en-GB" sz="1400" dirty="0">
                <a:latin typeface="Times New Roman" panose="02020603050405020304" pitchFamily="18" charset="0"/>
                <a:cs typeface="Times New Roman" panose="02020603050405020304" pitchFamily="18" charset="0"/>
              </a:rPr>
              <a:t>It’s good to feel blessed and grateful as you go into an </a:t>
            </a:r>
            <a:r>
              <a:rPr lang="en-GB" sz="1400" dirty="0" err="1">
                <a:latin typeface="Times New Roman" panose="02020603050405020304" pitchFamily="18" charset="0"/>
                <a:cs typeface="Times New Roman" panose="02020603050405020304" pitchFamily="18" charset="0"/>
              </a:rPr>
              <a:t>attunement</a:t>
            </a:r>
            <a:r>
              <a:rPr lang="en-GB" sz="1400" dirty="0">
                <a:latin typeface="Times New Roman" panose="02020603050405020304" pitchFamily="18" charset="0"/>
                <a:cs typeface="Times New Roman" panose="02020603050405020304" pitchFamily="18" charset="0"/>
              </a:rPr>
              <a:t>.</a:t>
            </a:r>
          </a:p>
          <a:p>
            <a:r>
              <a:rPr lang="en-GB" sz="1400" dirty="0">
                <a:latin typeface="Times New Roman" panose="02020603050405020304" pitchFamily="18" charset="0"/>
                <a:cs typeface="Times New Roman" panose="02020603050405020304" pitchFamily="18" charset="0"/>
              </a:rPr>
              <a:t>It’s also beneficial to go in after doing a short grounding exercise. </a:t>
            </a:r>
          </a:p>
          <a:p>
            <a:r>
              <a:rPr lang="en-GB" sz="1400" dirty="0">
                <a:latin typeface="Times New Roman" panose="02020603050405020304" pitchFamily="18" charset="0"/>
                <a:cs typeface="Times New Roman" panose="02020603050405020304" pitchFamily="18" charset="0"/>
              </a:rPr>
              <a:t>You would have been notified but it’s good to have your system clear of recreational drugs, alcohol or dairy. This allows the energy to pass more freely. </a:t>
            </a:r>
          </a:p>
          <a:p>
            <a:r>
              <a:rPr lang="en-GB" sz="1400" dirty="0">
                <a:latin typeface="Times New Roman" panose="02020603050405020304" pitchFamily="18" charset="0"/>
                <a:cs typeface="Times New Roman" panose="02020603050405020304" pitchFamily="18" charset="0"/>
              </a:rPr>
              <a:t>In the </a:t>
            </a:r>
            <a:r>
              <a:rPr lang="en-GB" sz="1400" dirty="0" err="1">
                <a:latin typeface="Times New Roman" panose="02020603050405020304" pitchFamily="18" charset="0"/>
                <a:cs typeface="Times New Roman" panose="02020603050405020304" pitchFamily="18" charset="0"/>
              </a:rPr>
              <a:t>attunement</a:t>
            </a:r>
            <a:r>
              <a:rPr lang="en-GB" sz="1400" dirty="0">
                <a:latin typeface="Times New Roman" panose="02020603050405020304" pitchFamily="18" charset="0"/>
                <a:cs typeface="Times New Roman" panose="02020603050405020304" pitchFamily="18" charset="0"/>
              </a:rPr>
              <a:t> you will be asked to move your hands and also be touched on the head.</a:t>
            </a:r>
          </a:p>
          <a:p>
            <a:r>
              <a:rPr lang="en-GB" sz="1400" dirty="0">
                <a:latin typeface="Times New Roman" panose="02020603050405020304" pitchFamily="18" charset="0"/>
                <a:cs typeface="Times New Roman" panose="02020603050405020304" pitchFamily="18" charset="0"/>
              </a:rPr>
              <a:t>In the </a:t>
            </a:r>
            <a:r>
              <a:rPr lang="en-GB" sz="1400" dirty="0" err="1">
                <a:latin typeface="Times New Roman" panose="02020603050405020304" pitchFamily="18" charset="0"/>
                <a:cs typeface="Times New Roman" panose="02020603050405020304" pitchFamily="18" charset="0"/>
              </a:rPr>
              <a:t>attunement</a:t>
            </a:r>
            <a:r>
              <a:rPr lang="en-GB" sz="1400" dirty="0">
                <a:latin typeface="Times New Roman" panose="02020603050405020304" pitchFamily="18" charset="0"/>
                <a:cs typeface="Times New Roman" panose="02020603050405020304" pitchFamily="18" charset="0"/>
              </a:rPr>
              <a:t>, you may experience tingling, feeling hot or cold, a feeling of floating out of your body, seeing intense colours and ascended masters, power animals, Devas and all manor of things. This is all normal. You may not experience anything, this does not mean the </a:t>
            </a:r>
            <a:r>
              <a:rPr lang="en-GB" sz="1400" dirty="0" err="1">
                <a:latin typeface="Times New Roman" panose="02020603050405020304" pitchFamily="18" charset="0"/>
                <a:cs typeface="Times New Roman" panose="02020603050405020304" pitchFamily="18" charset="0"/>
              </a:rPr>
              <a:t>attunement</a:t>
            </a:r>
            <a:r>
              <a:rPr lang="en-GB" sz="1400" dirty="0">
                <a:latin typeface="Times New Roman" panose="02020603050405020304" pitchFamily="18" charset="0"/>
                <a:cs typeface="Times New Roman" panose="02020603050405020304" pitchFamily="18" charset="0"/>
              </a:rPr>
              <a:t> did not work.  People experience it in different ways. If you feel uncomfortable at any point ask the practitioner to stop. This rarely happens but it’s there for you if you need to. </a:t>
            </a:r>
          </a:p>
          <a:p>
            <a:r>
              <a:rPr lang="en-GB" sz="1400" dirty="0">
                <a:latin typeface="Times New Roman" panose="02020603050405020304" pitchFamily="18" charset="0"/>
                <a:cs typeface="Times New Roman" panose="02020603050405020304" pitchFamily="18" charset="0"/>
              </a:rPr>
              <a:t>Try not to compare your experience with the people in your group, as we all on individual journeys. You don’t know your path compared to theirs. Although there would have been a reason you were brought together in this  group to learn the reiki. The path is very individual. People progress and develop at their own pace. </a:t>
            </a:r>
          </a:p>
          <a:p>
            <a:r>
              <a:rPr lang="en-GB" sz="1400" dirty="0">
                <a:latin typeface="Times New Roman" panose="02020603050405020304" pitchFamily="18" charset="0"/>
                <a:cs typeface="Times New Roman" panose="02020603050405020304" pitchFamily="18" charset="0"/>
              </a:rPr>
              <a:t>After the </a:t>
            </a:r>
            <a:r>
              <a:rPr lang="en-GB" sz="1400" dirty="0" err="1">
                <a:latin typeface="Times New Roman" panose="02020603050405020304" pitchFamily="18" charset="0"/>
                <a:cs typeface="Times New Roman" panose="02020603050405020304" pitchFamily="18" charset="0"/>
              </a:rPr>
              <a:t>attunement</a:t>
            </a:r>
            <a:r>
              <a:rPr lang="en-GB" sz="1400" dirty="0">
                <a:latin typeface="Times New Roman" panose="02020603050405020304" pitchFamily="18" charset="0"/>
                <a:cs typeface="Times New Roman" panose="02020603050405020304" pitchFamily="18" charset="0"/>
              </a:rPr>
              <a:t>, you will get some quiet time to process the energy, we advice that you sit alone without any interruptions for 5 to 10 mins refraining from looking at your phone. </a:t>
            </a:r>
          </a:p>
          <a:p>
            <a:r>
              <a:rPr lang="en-GB" sz="1400" dirty="0">
                <a:latin typeface="Times New Roman" panose="02020603050405020304" pitchFamily="18" charset="0"/>
                <a:cs typeface="Times New Roman" panose="02020603050405020304" pitchFamily="18" charset="0"/>
              </a:rPr>
              <a:t>Have plenty of water during the day and the following week. By having an </a:t>
            </a:r>
            <a:r>
              <a:rPr lang="en-GB" sz="1400" dirty="0" err="1">
                <a:latin typeface="Times New Roman" panose="02020603050405020304" pitchFamily="18" charset="0"/>
                <a:cs typeface="Times New Roman" panose="02020603050405020304" pitchFamily="18" charset="0"/>
              </a:rPr>
              <a:t>attunement</a:t>
            </a:r>
            <a:r>
              <a:rPr lang="en-GB" sz="1400" dirty="0">
                <a:latin typeface="Times New Roman" panose="02020603050405020304" pitchFamily="18" charset="0"/>
                <a:cs typeface="Times New Roman" panose="02020603050405020304" pitchFamily="18" charset="0"/>
              </a:rPr>
              <a:t>, you are clearing your own chakras so you need to be gentle with yourself. Emotions may surface as well old feelings. Again this is natural. You may also have a sore throat or a cold. If the symptoms get too much then contact us.</a:t>
            </a:r>
          </a:p>
          <a:p>
            <a:endParaRPr lang="en-GB" sz="140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22203263-06E3-4003-876F-AFDEA47A026C}"/>
              </a:ext>
            </a:extLst>
          </p:cNvPr>
          <p:cNvSpPr>
            <a:spLocks noGrp="1"/>
          </p:cNvSpPr>
          <p:nvPr>
            <p:ph type="ftr" sz="quarter" idx="11"/>
          </p:nvPr>
        </p:nvSpPr>
        <p:spPr/>
        <p:txBody>
          <a:bodyPr/>
          <a:lstStyle/>
          <a:p>
            <a:r>
              <a:rPr lang="en-GB"/>
              <a:t>Copyright Sneha Ramji @2019</a:t>
            </a:r>
            <a:endParaRPr lang="en-GB" dirty="0"/>
          </a:p>
        </p:txBody>
      </p:sp>
      <p:sp>
        <p:nvSpPr>
          <p:cNvPr id="5" name="Slide Number Placeholder 4">
            <a:extLst>
              <a:ext uri="{FF2B5EF4-FFF2-40B4-BE49-F238E27FC236}">
                <a16:creationId xmlns:a16="http://schemas.microsoft.com/office/drawing/2014/main" id="{D117DFA7-9194-41F8-87B8-6C0A6ECD3B5A}"/>
              </a:ext>
            </a:extLst>
          </p:cNvPr>
          <p:cNvSpPr>
            <a:spLocks noGrp="1"/>
          </p:cNvSpPr>
          <p:nvPr>
            <p:ph type="sldNum" sz="quarter" idx="12"/>
          </p:nvPr>
        </p:nvSpPr>
        <p:spPr/>
        <p:txBody>
          <a:bodyPr/>
          <a:lstStyle/>
          <a:p>
            <a:fld id="{D709BFDC-45E7-4EAA-B76D-C25BBEBF65C1}" type="slidenum">
              <a:rPr lang="en-GB" smtClean="0"/>
              <a:t>12</a:t>
            </a:fld>
            <a:endParaRPr lang="en-GB" dirty="0"/>
          </a:p>
        </p:txBody>
      </p:sp>
      <p:pic>
        <p:nvPicPr>
          <p:cNvPr id="6" name="Content Placeholder 9">
            <a:extLst>
              <a:ext uri="{FF2B5EF4-FFF2-40B4-BE49-F238E27FC236}">
                <a16:creationId xmlns:a16="http://schemas.microsoft.com/office/drawing/2014/main" id="{706C1F04-9DA9-49C3-871C-F2C9B23F01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3437" y="16241"/>
            <a:ext cx="2197577" cy="968569"/>
          </a:xfrm>
          <a:prstGeom prst="rect">
            <a:avLst/>
          </a:prstGeom>
        </p:spPr>
      </p:pic>
    </p:spTree>
    <p:extLst>
      <p:ext uri="{BB962C8B-B14F-4D97-AF65-F5344CB8AC3E}">
        <p14:creationId xmlns:p14="http://schemas.microsoft.com/office/powerpoint/2010/main" val="2406794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301320FB-BF8D-40B3-A0DB-717C530A9B84}"/>
              </a:ext>
            </a:extLst>
          </p:cNvPr>
          <p:cNvSpPr txBox="1"/>
          <p:nvPr/>
        </p:nvSpPr>
        <p:spPr>
          <a:xfrm>
            <a:off x="835895" y="362991"/>
            <a:ext cx="4995028" cy="715581"/>
          </a:xfrm>
          <a:prstGeom prst="rect">
            <a:avLst/>
          </a:prstGeom>
          <a:noFill/>
        </p:spPr>
        <p:txBody>
          <a:bodyPr wrap="square" rtlCol="0">
            <a:spAutoFit/>
          </a:bodyPr>
          <a:lstStyle/>
          <a:p>
            <a:pPr algn="ctr"/>
            <a:r>
              <a:rPr lang="en-GB" sz="2025" u="sng" dirty="0">
                <a:latin typeface="Times New Roman" panose="02020603050405020304" pitchFamily="18" charset="0"/>
                <a:cs typeface="Times New Roman" panose="02020603050405020304" pitchFamily="18" charset="0"/>
              </a:rPr>
              <a:t>Reiki II Information</a:t>
            </a:r>
          </a:p>
          <a:p>
            <a:pPr algn="ctr"/>
            <a:endParaRPr lang="en-GB" sz="2025" u="sng" dirty="0"/>
          </a:p>
        </p:txBody>
      </p:sp>
      <p:pic>
        <p:nvPicPr>
          <p:cNvPr id="12" name="Picture 11">
            <a:extLst>
              <a:ext uri="{FF2B5EF4-FFF2-40B4-BE49-F238E27FC236}">
                <a16:creationId xmlns:a16="http://schemas.microsoft.com/office/drawing/2014/main" id="{79685F98-2A0B-4238-ACA6-F618875A3C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8404" y="2477624"/>
            <a:ext cx="4181589" cy="3748304"/>
          </a:xfrm>
          <a:prstGeom prst="rect">
            <a:avLst/>
          </a:prstGeom>
        </p:spPr>
      </p:pic>
      <p:sp>
        <p:nvSpPr>
          <p:cNvPr id="13" name="TextBox 12">
            <a:extLst>
              <a:ext uri="{FF2B5EF4-FFF2-40B4-BE49-F238E27FC236}">
                <a16:creationId xmlns:a16="http://schemas.microsoft.com/office/drawing/2014/main" id="{13BE9BC8-09A2-4E08-BCB5-0F8398E24490}"/>
              </a:ext>
            </a:extLst>
          </p:cNvPr>
          <p:cNvSpPr txBox="1"/>
          <p:nvPr/>
        </p:nvSpPr>
        <p:spPr>
          <a:xfrm>
            <a:off x="3429000" y="2084963"/>
            <a:ext cx="2265968" cy="307777"/>
          </a:xfrm>
          <a:prstGeom prst="rect">
            <a:avLst/>
          </a:prstGeom>
          <a:noFill/>
        </p:spPr>
        <p:txBody>
          <a:bodyPr wrap="square" rtlCol="0">
            <a:spAutoFit/>
          </a:bodyPr>
          <a:lstStyle/>
          <a:p>
            <a:r>
              <a:rPr lang="en-GB" sz="1400" b="1" dirty="0">
                <a:latin typeface="Times New Roman" panose="02020603050405020304" pitchFamily="18" charset="0"/>
                <a:cs typeface="Times New Roman" panose="02020603050405020304" pitchFamily="18" charset="0"/>
              </a:rPr>
              <a:t>Location of the Chakras </a:t>
            </a:r>
          </a:p>
        </p:txBody>
      </p:sp>
      <p:graphicFrame>
        <p:nvGraphicFramePr>
          <p:cNvPr id="14" name="Table 13">
            <a:extLst>
              <a:ext uri="{FF2B5EF4-FFF2-40B4-BE49-F238E27FC236}">
                <a16:creationId xmlns:a16="http://schemas.microsoft.com/office/drawing/2014/main" id="{16DE4A82-4E87-48E7-83EA-57AE8C3B9862}"/>
              </a:ext>
            </a:extLst>
          </p:cNvPr>
          <p:cNvGraphicFramePr>
            <a:graphicFrameLocks noGrp="1"/>
          </p:cNvGraphicFramePr>
          <p:nvPr>
            <p:extLst>
              <p:ext uri="{D42A27DB-BD31-4B8C-83A1-F6EECF244321}">
                <p14:modId xmlns:p14="http://schemas.microsoft.com/office/powerpoint/2010/main" val="4149138685"/>
              </p:ext>
            </p:extLst>
          </p:nvPr>
        </p:nvGraphicFramePr>
        <p:xfrm>
          <a:off x="516450" y="4497906"/>
          <a:ext cx="1961954" cy="3490952"/>
        </p:xfrm>
        <a:graphic>
          <a:graphicData uri="http://schemas.openxmlformats.org/drawingml/2006/table">
            <a:tbl>
              <a:tblPr firstRow="1" bandRow="1">
                <a:tableStyleId>{F2DE63D5-997A-4646-A377-4702673A728D}</a:tableStyleId>
              </a:tblPr>
              <a:tblGrid>
                <a:gridCol w="1961954">
                  <a:extLst>
                    <a:ext uri="{9D8B030D-6E8A-4147-A177-3AD203B41FA5}">
                      <a16:colId xmlns:a16="http://schemas.microsoft.com/office/drawing/2014/main" val="929480710"/>
                    </a:ext>
                  </a:extLst>
                </a:gridCol>
              </a:tblGrid>
              <a:tr h="6658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Times New Roman" panose="02020603050405020304" pitchFamily="18" charset="0"/>
                          <a:cs typeface="Times New Roman" panose="02020603050405020304" pitchFamily="18" charset="0"/>
                        </a:rPr>
                        <a:t>How to Ground Yourself</a:t>
                      </a:r>
                    </a:p>
                  </a:txBody>
                  <a:tcPr marL="51435" marR="51435" marT="25718" marB="25718"/>
                </a:tc>
                <a:extLst>
                  <a:ext uri="{0D108BD9-81ED-4DB2-BD59-A6C34878D82A}">
                    <a16:rowId xmlns:a16="http://schemas.microsoft.com/office/drawing/2014/main" val="3428737683"/>
                  </a:ext>
                </a:extLst>
              </a:tr>
              <a:tr h="1725192">
                <a:tc>
                  <a:txBody>
                    <a:bodyPr/>
                    <a:lstStyle/>
                    <a:p>
                      <a:r>
                        <a:rPr lang="en-GB" sz="1400" kern="1200" dirty="0">
                          <a:effectLst/>
                          <a:latin typeface="Times New Roman" panose="02020603050405020304" pitchFamily="18" charset="0"/>
                          <a:cs typeface="Times New Roman" panose="02020603050405020304" pitchFamily="18" charset="0"/>
                        </a:rPr>
                        <a:t>Close your eyes, imagine your feet are feeling warm and heavy. </a:t>
                      </a:r>
                    </a:p>
                    <a:p>
                      <a:r>
                        <a:rPr lang="en-GB" sz="1400" kern="1200" dirty="0">
                          <a:effectLst/>
                          <a:latin typeface="Times New Roman" panose="02020603050405020304" pitchFamily="18" charset="0"/>
                          <a:cs typeface="Times New Roman" panose="02020603050405020304" pitchFamily="18" charset="0"/>
                        </a:rPr>
                        <a:t>Imagine you have roots like an oak tree coming from the bottom of the feet into the ground. Allow the roots to go wider and deeper. Really feeling the energy of the planet and feeling grounded. You can now open your eyes. </a:t>
                      </a:r>
                      <a:endParaRPr lang="en-GB" sz="1400" kern="1200" dirty="0">
                        <a:solidFill>
                          <a:schemeClr val="dk1"/>
                        </a:solidFill>
                        <a:effectLst/>
                        <a:latin typeface="Times New Roman" panose="02020603050405020304" pitchFamily="18" charset="0"/>
                        <a:ea typeface="+mn-ea"/>
                        <a:cs typeface="Times New Roman" panose="02020603050405020304" pitchFamily="18" charset="0"/>
                      </a:endParaRPr>
                    </a:p>
                  </a:txBody>
                  <a:tcPr marL="51435" marR="51435" marT="25718" marB="25718"/>
                </a:tc>
                <a:extLst>
                  <a:ext uri="{0D108BD9-81ED-4DB2-BD59-A6C34878D82A}">
                    <a16:rowId xmlns:a16="http://schemas.microsoft.com/office/drawing/2014/main" val="192009662"/>
                  </a:ext>
                </a:extLst>
              </a:tr>
            </a:tbl>
          </a:graphicData>
        </a:graphic>
      </p:graphicFrame>
      <p:graphicFrame>
        <p:nvGraphicFramePr>
          <p:cNvPr id="15" name="Table 14">
            <a:extLst>
              <a:ext uri="{FF2B5EF4-FFF2-40B4-BE49-F238E27FC236}">
                <a16:creationId xmlns:a16="http://schemas.microsoft.com/office/drawing/2014/main" id="{5FB12154-7154-41A6-88AD-5FCBF2CD32A8}"/>
              </a:ext>
            </a:extLst>
          </p:cNvPr>
          <p:cNvGraphicFramePr>
            <a:graphicFrameLocks noGrp="1"/>
          </p:cNvGraphicFramePr>
          <p:nvPr>
            <p:extLst>
              <p:ext uri="{D42A27DB-BD31-4B8C-83A1-F6EECF244321}">
                <p14:modId xmlns:p14="http://schemas.microsoft.com/office/powerpoint/2010/main" val="1820672083"/>
              </p:ext>
            </p:extLst>
          </p:nvPr>
        </p:nvGraphicFramePr>
        <p:xfrm>
          <a:off x="376482" y="869540"/>
          <a:ext cx="2101921" cy="2229314"/>
        </p:xfrm>
        <a:graphic>
          <a:graphicData uri="http://schemas.openxmlformats.org/drawingml/2006/table">
            <a:tbl>
              <a:tblPr firstRow="1" bandRow="1">
                <a:tableStyleId>{F2DE63D5-997A-4646-A377-4702673A728D}</a:tableStyleId>
              </a:tblPr>
              <a:tblGrid>
                <a:gridCol w="2101921">
                  <a:extLst>
                    <a:ext uri="{9D8B030D-6E8A-4147-A177-3AD203B41FA5}">
                      <a16:colId xmlns:a16="http://schemas.microsoft.com/office/drawing/2014/main" val="929480710"/>
                    </a:ext>
                  </a:extLst>
                </a:gridCol>
              </a:tblGrid>
              <a:tr h="4352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Times New Roman" panose="02020603050405020304" pitchFamily="18" charset="0"/>
                          <a:cs typeface="Times New Roman" panose="02020603050405020304" pitchFamily="18" charset="0"/>
                        </a:rPr>
                        <a:t>Reiki Principles </a:t>
                      </a:r>
                    </a:p>
                  </a:txBody>
                  <a:tcPr marL="51435" marR="51435" marT="25718" marB="25718"/>
                </a:tc>
                <a:extLst>
                  <a:ext uri="{0D108BD9-81ED-4DB2-BD59-A6C34878D82A}">
                    <a16:rowId xmlns:a16="http://schemas.microsoft.com/office/drawing/2014/main" val="3428737683"/>
                  </a:ext>
                </a:extLst>
              </a:tr>
              <a:tr h="1794052">
                <a:tc>
                  <a:txBody>
                    <a:bodyPr/>
                    <a:lstStyle/>
                    <a:p>
                      <a:r>
                        <a:rPr lang="en-GB" sz="1400" kern="1200" dirty="0">
                          <a:effectLst/>
                          <a:latin typeface="Times New Roman" panose="02020603050405020304" pitchFamily="18" charset="0"/>
                          <a:cs typeface="Times New Roman" panose="02020603050405020304" pitchFamily="18" charset="0"/>
                        </a:rPr>
                        <a:t>Just for today, </a:t>
                      </a:r>
                    </a:p>
                    <a:p>
                      <a:r>
                        <a:rPr lang="en-GB" sz="1400" kern="1200" dirty="0">
                          <a:effectLst/>
                          <a:latin typeface="Times New Roman" panose="02020603050405020304" pitchFamily="18" charset="0"/>
                          <a:cs typeface="Times New Roman" panose="02020603050405020304" pitchFamily="18" charset="0"/>
                        </a:rPr>
                        <a:t>I will not anger. </a:t>
                      </a:r>
                    </a:p>
                    <a:p>
                      <a:r>
                        <a:rPr lang="en-GB" sz="1400" kern="1200" dirty="0">
                          <a:effectLst/>
                          <a:latin typeface="Times New Roman" panose="02020603050405020304" pitchFamily="18" charset="0"/>
                          <a:cs typeface="Times New Roman" panose="02020603050405020304" pitchFamily="18" charset="0"/>
                        </a:rPr>
                        <a:t>I will not worry. </a:t>
                      </a:r>
                    </a:p>
                    <a:p>
                      <a:r>
                        <a:rPr lang="en-GB" sz="1400" kern="1200" dirty="0">
                          <a:effectLst/>
                          <a:latin typeface="Times New Roman" panose="02020603050405020304" pitchFamily="18" charset="0"/>
                          <a:cs typeface="Times New Roman" panose="02020603050405020304" pitchFamily="18" charset="0"/>
                        </a:rPr>
                        <a:t>I will be grateful for my many blessings. </a:t>
                      </a:r>
                    </a:p>
                    <a:p>
                      <a:r>
                        <a:rPr lang="en-GB" sz="1400" kern="1200" dirty="0">
                          <a:effectLst/>
                          <a:latin typeface="Times New Roman" panose="02020603050405020304" pitchFamily="18" charset="0"/>
                          <a:cs typeface="Times New Roman" panose="02020603050405020304" pitchFamily="18" charset="0"/>
                        </a:rPr>
                        <a:t>I will be kind to all living creatures. </a:t>
                      </a:r>
                      <a:endParaRPr lang="en-GB" sz="1400" kern="1200" dirty="0">
                        <a:solidFill>
                          <a:schemeClr val="dk1"/>
                        </a:solidFill>
                        <a:effectLst/>
                        <a:latin typeface="Times New Roman" panose="02020603050405020304" pitchFamily="18" charset="0"/>
                        <a:ea typeface="+mn-ea"/>
                        <a:cs typeface="Times New Roman" panose="02020603050405020304" pitchFamily="18" charset="0"/>
                      </a:endParaRPr>
                    </a:p>
                  </a:txBody>
                  <a:tcPr marL="51435" marR="51435" marT="25718" marB="25718"/>
                </a:tc>
                <a:extLst>
                  <a:ext uri="{0D108BD9-81ED-4DB2-BD59-A6C34878D82A}">
                    <a16:rowId xmlns:a16="http://schemas.microsoft.com/office/drawing/2014/main" val="192009662"/>
                  </a:ext>
                </a:extLst>
              </a:tr>
            </a:tbl>
          </a:graphicData>
        </a:graphic>
      </p:graphicFrame>
      <p:pic>
        <p:nvPicPr>
          <p:cNvPr id="16" name="Content Placeholder 9">
            <a:extLst>
              <a:ext uri="{FF2B5EF4-FFF2-40B4-BE49-F238E27FC236}">
                <a16:creationId xmlns:a16="http://schemas.microsoft.com/office/drawing/2014/main" id="{AA8F41C1-A21A-4A9F-9AE4-A5F87F2EAB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7467" y="16242"/>
            <a:ext cx="1963547" cy="865422"/>
          </a:xfrm>
          <a:prstGeom prst="rect">
            <a:avLst/>
          </a:prstGeom>
        </p:spPr>
      </p:pic>
    </p:spTree>
    <p:extLst>
      <p:ext uri="{BB962C8B-B14F-4D97-AF65-F5344CB8AC3E}">
        <p14:creationId xmlns:p14="http://schemas.microsoft.com/office/powerpoint/2010/main" val="1945852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869FCEE5-CE07-49F7-AFE3-68BC96FD38ED}"/>
              </a:ext>
            </a:extLst>
          </p:cNvPr>
          <p:cNvGraphicFramePr>
            <a:graphicFrameLocks noGrp="1"/>
          </p:cNvGraphicFramePr>
          <p:nvPr>
            <p:extLst>
              <p:ext uri="{D42A27DB-BD31-4B8C-83A1-F6EECF244321}">
                <p14:modId xmlns:p14="http://schemas.microsoft.com/office/powerpoint/2010/main" val="718387276"/>
              </p:ext>
            </p:extLst>
          </p:nvPr>
        </p:nvGraphicFramePr>
        <p:xfrm>
          <a:off x="388048" y="673985"/>
          <a:ext cx="1596627" cy="3573640"/>
        </p:xfrm>
        <a:graphic>
          <a:graphicData uri="http://schemas.openxmlformats.org/drawingml/2006/table">
            <a:tbl>
              <a:tblPr firstRow="1" bandRow="1">
                <a:tableStyleId>{F2DE63D5-997A-4646-A377-4702673A728D}</a:tableStyleId>
              </a:tblPr>
              <a:tblGrid>
                <a:gridCol w="1596627">
                  <a:extLst>
                    <a:ext uri="{9D8B030D-6E8A-4147-A177-3AD203B41FA5}">
                      <a16:colId xmlns:a16="http://schemas.microsoft.com/office/drawing/2014/main" val="929480710"/>
                    </a:ext>
                  </a:extLst>
                </a:gridCol>
              </a:tblGrid>
              <a:tr h="3218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dirty="0">
                          <a:latin typeface="Times New Roman" panose="02020603050405020304" pitchFamily="18" charset="0"/>
                          <a:cs typeface="Times New Roman" panose="02020603050405020304" pitchFamily="18" charset="0"/>
                        </a:rPr>
                        <a:t>Opening Prayer</a:t>
                      </a:r>
                    </a:p>
                  </a:txBody>
                  <a:tcPr marL="51435" marR="51435" marT="25718" marB="25718"/>
                </a:tc>
                <a:extLst>
                  <a:ext uri="{0D108BD9-81ED-4DB2-BD59-A6C34878D82A}">
                    <a16:rowId xmlns:a16="http://schemas.microsoft.com/office/drawing/2014/main" val="3428737683"/>
                  </a:ext>
                </a:extLst>
              </a:tr>
              <a:tr h="3125274">
                <a:tc>
                  <a:txBody>
                    <a:bodyPr/>
                    <a:lstStyle/>
                    <a:p>
                      <a:pPr marL="342900" indent="-342900">
                        <a:buAutoNum type="arabicParenR"/>
                      </a:pPr>
                      <a:r>
                        <a:rPr lang="en-GB" sz="1500" dirty="0">
                          <a:latin typeface="Times New Roman" panose="02020603050405020304" pitchFamily="18" charset="0"/>
                          <a:cs typeface="Times New Roman" panose="02020603050405020304" pitchFamily="18" charset="0"/>
                        </a:rPr>
                        <a:t>I thank God for being here</a:t>
                      </a:r>
                    </a:p>
                    <a:p>
                      <a:pPr marL="342900" indent="-342900">
                        <a:buAutoNum type="arabicParenR"/>
                      </a:pPr>
                      <a:r>
                        <a:rPr lang="en-GB" sz="1500" dirty="0">
                          <a:latin typeface="Times New Roman" panose="02020603050405020304" pitchFamily="18" charset="0"/>
                          <a:cs typeface="Times New Roman" panose="02020603050405020304" pitchFamily="18" charset="0"/>
                        </a:rPr>
                        <a:t>I think Reiki for being here </a:t>
                      </a:r>
                    </a:p>
                    <a:p>
                      <a:pPr marL="342900" indent="-342900">
                        <a:buAutoNum type="arabicParenR"/>
                      </a:pPr>
                      <a:r>
                        <a:rPr lang="en-GB" sz="1500" dirty="0">
                          <a:latin typeface="Times New Roman" panose="02020603050405020304" pitchFamily="18" charset="0"/>
                          <a:cs typeface="Times New Roman" panose="02020603050405020304" pitchFamily="18" charset="0"/>
                        </a:rPr>
                        <a:t>I thank [your name] for being here</a:t>
                      </a:r>
                    </a:p>
                    <a:p>
                      <a:pPr marL="342900" indent="-342900">
                        <a:buAutoNum type="arabicParenR"/>
                      </a:pPr>
                      <a:r>
                        <a:rPr lang="en-GB" sz="1500" dirty="0">
                          <a:latin typeface="Times New Roman" panose="02020603050405020304" pitchFamily="18" charset="0"/>
                          <a:cs typeface="Times New Roman" panose="02020603050405020304" pitchFamily="18" charset="0"/>
                        </a:rPr>
                        <a:t>I thank the client for being here. </a:t>
                      </a:r>
                    </a:p>
                    <a:p>
                      <a:pPr marL="342900" indent="-342900">
                        <a:buAutoNum type="arabicParenR"/>
                      </a:pPr>
                      <a:r>
                        <a:rPr lang="en-GB" sz="1500" dirty="0">
                          <a:latin typeface="Times New Roman" panose="02020603050405020304" pitchFamily="18" charset="0"/>
                          <a:cs typeface="Times New Roman" panose="02020603050405020304" pitchFamily="18" charset="0"/>
                        </a:rPr>
                        <a:t>I cover myself and the client with divine white light. </a:t>
                      </a:r>
                    </a:p>
                  </a:txBody>
                  <a:tcPr marL="51435" marR="51435" marT="25718" marB="25718"/>
                </a:tc>
                <a:extLst>
                  <a:ext uri="{0D108BD9-81ED-4DB2-BD59-A6C34878D82A}">
                    <a16:rowId xmlns:a16="http://schemas.microsoft.com/office/drawing/2014/main" val="192009662"/>
                  </a:ext>
                </a:extLst>
              </a:tr>
            </a:tbl>
          </a:graphicData>
        </a:graphic>
      </p:graphicFrame>
      <p:graphicFrame>
        <p:nvGraphicFramePr>
          <p:cNvPr id="8" name="Table 7">
            <a:extLst>
              <a:ext uri="{FF2B5EF4-FFF2-40B4-BE49-F238E27FC236}">
                <a16:creationId xmlns:a16="http://schemas.microsoft.com/office/drawing/2014/main" id="{54EFC777-38BB-4611-8870-B03EA848C9F7}"/>
              </a:ext>
            </a:extLst>
          </p:cNvPr>
          <p:cNvGraphicFramePr>
            <a:graphicFrameLocks noGrp="1"/>
          </p:cNvGraphicFramePr>
          <p:nvPr>
            <p:extLst>
              <p:ext uri="{D42A27DB-BD31-4B8C-83A1-F6EECF244321}">
                <p14:modId xmlns:p14="http://schemas.microsoft.com/office/powerpoint/2010/main" val="278128488"/>
              </p:ext>
            </p:extLst>
          </p:nvPr>
        </p:nvGraphicFramePr>
        <p:xfrm>
          <a:off x="4518351" y="4045908"/>
          <a:ext cx="1904216" cy="4534422"/>
        </p:xfrm>
        <a:graphic>
          <a:graphicData uri="http://schemas.openxmlformats.org/drawingml/2006/table">
            <a:tbl>
              <a:tblPr firstRow="1" bandRow="1">
                <a:tableStyleId>{F2DE63D5-997A-4646-A377-4702673A728D}</a:tableStyleId>
              </a:tblPr>
              <a:tblGrid>
                <a:gridCol w="1904216">
                  <a:extLst>
                    <a:ext uri="{9D8B030D-6E8A-4147-A177-3AD203B41FA5}">
                      <a16:colId xmlns:a16="http://schemas.microsoft.com/office/drawing/2014/main" val="929480710"/>
                    </a:ext>
                  </a:extLst>
                </a:gridCol>
              </a:tblGrid>
              <a:tr h="5187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dirty="0">
                          <a:latin typeface="Times New Roman" panose="02020603050405020304" pitchFamily="18" charset="0"/>
                          <a:cs typeface="Times New Roman" panose="02020603050405020304" pitchFamily="18" charset="0"/>
                        </a:rPr>
                        <a:t>Closing Prayer</a:t>
                      </a:r>
                      <a:endParaRPr lang="en-GB" sz="1000" kern="1200" dirty="0">
                        <a:effectLst/>
                        <a:latin typeface="Times New Roman" panose="02020603050405020304" pitchFamily="18" charset="0"/>
                        <a:cs typeface="Times New Roman" panose="02020603050405020304" pitchFamily="18" charset="0"/>
                      </a:endParaRPr>
                    </a:p>
                    <a:p>
                      <a:endParaRPr lang="en-GB" sz="1500" dirty="0"/>
                    </a:p>
                  </a:txBody>
                  <a:tcPr marL="51435" marR="51435" marT="25718" marB="25718"/>
                </a:tc>
                <a:extLst>
                  <a:ext uri="{0D108BD9-81ED-4DB2-BD59-A6C34878D82A}">
                    <a16:rowId xmlns:a16="http://schemas.microsoft.com/office/drawing/2014/main" val="3428737683"/>
                  </a:ext>
                </a:extLst>
              </a:tr>
              <a:tr h="4015702">
                <a:tc>
                  <a:txBody>
                    <a:bodyPr/>
                    <a:lstStyle/>
                    <a:p>
                      <a:pPr marL="342900" indent="-342900">
                        <a:buAutoNum type="arabicParenR"/>
                      </a:pPr>
                      <a:r>
                        <a:rPr lang="en-GB" sz="1500" dirty="0">
                          <a:latin typeface="Times New Roman" panose="02020603050405020304" pitchFamily="18" charset="0"/>
                          <a:cs typeface="Times New Roman" panose="02020603050405020304" pitchFamily="18" charset="0"/>
                        </a:rPr>
                        <a:t>I thank God for being here</a:t>
                      </a:r>
                    </a:p>
                    <a:p>
                      <a:pPr marL="342900" indent="-342900">
                        <a:buAutoNum type="arabicParenR"/>
                      </a:pPr>
                      <a:r>
                        <a:rPr lang="en-GB" sz="1500" dirty="0">
                          <a:latin typeface="Times New Roman" panose="02020603050405020304" pitchFamily="18" charset="0"/>
                          <a:cs typeface="Times New Roman" panose="02020603050405020304" pitchFamily="18" charset="0"/>
                        </a:rPr>
                        <a:t>I think Reiki for being here </a:t>
                      </a:r>
                    </a:p>
                    <a:p>
                      <a:pPr marL="342900" indent="-342900">
                        <a:buAutoNum type="arabicParenR"/>
                      </a:pPr>
                      <a:r>
                        <a:rPr lang="en-GB" sz="1500" dirty="0">
                          <a:latin typeface="Times New Roman" panose="02020603050405020304" pitchFamily="18" charset="0"/>
                          <a:cs typeface="Times New Roman" panose="02020603050405020304" pitchFamily="18" charset="0"/>
                        </a:rPr>
                        <a:t>I thank [your name] for being here</a:t>
                      </a:r>
                    </a:p>
                    <a:p>
                      <a:pPr marL="342900" indent="-342900">
                        <a:buAutoNum type="arabicParenR"/>
                      </a:pPr>
                      <a:r>
                        <a:rPr lang="en-GB" sz="1500" dirty="0">
                          <a:latin typeface="Times New Roman" panose="02020603050405020304" pitchFamily="18" charset="0"/>
                          <a:cs typeface="Times New Roman" panose="02020603050405020304" pitchFamily="18" charset="0"/>
                        </a:rPr>
                        <a:t>I thank the client for being here. </a:t>
                      </a:r>
                    </a:p>
                    <a:p>
                      <a:pPr marL="342900" indent="-342900">
                        <a:buAutoNum type="arabicParenR"/>
                      </a:pPr>
                      <a:r>
                        <a:rPr lang="en-GB" sz="1500" dirty="0">
                          <a:latin typeface="Times New Roman" panose="02020603050405020304" pitchFamily="18" charset="0"/>
                          <a:cs typeface="Times New Roman" panose="02020603050405020304" pitchFamily="18" charset="0"/>
                        </a:rPr>
                        <a:t>I thank the white Light </a:t>
                      </a:r>
                    </a:p>
                    <a:p>
                      <a:pPr marL="342900" indent="-342900">
                        <a:buAutoNum type="arabicParenR"/>
                      </a:pPr>
                      <a:r>
                        <a:rPr lang="en-GB" sz="1500" dirty="0">
                          <a:latin typeface="Times New Roman" panose="02020603050405020304" pitchFamily="18" charset="0"/>
                          <a:cs typeface="Times New Roman" panose="02020603050405020304" pitchFamily="18" charset="0"/>
                        </a:rPr>
                        <a:t>I thank each of the Symbols used by naming each one. </a:t>
                      </a:r>
                    </a:p>
                    <a:p>
                      <a:pPr marL="342900" indent="-342900">
                        <a:buAutoNum type="arabicParenR"/>
                      </a:pPr>
                      <a:r>
                        <a:rPr lang="en-GB" sz="1500" dirty="0">
                          <a:latin typeface="Times New Roman" panose="02020603050405020304" pitchFamily="18" charset="0"/>
                          <a:cs typeface="Times New Roman" panose="02020603050405020304" pitchFamily="18" charset="0"/>
                        </a:rPr>
                        <a:t>I thank DR Usui, the linage of Reiki, teachers.</a:t>
                      </a:r>
                    </a:p>
                  </a:txBody>
                  <a:tcPr marL="51435" marR="51435" marT="25718" marB="25718"/>
                </a:tc>
                <a:extLst>
                  <a:ext uri="{0D108BD9-81ED-4DB2-BD59-A6C34878D82A}">
                    <a16:rowId xmlns:a16="http://schemas.microsoft.com/office/drawing/2014/main" val="192009662"/>
                  </a:ext>
                </a:extLst>
              </a:tr>
            </a:tbl>
          </a:graphicData>
        </a:graphic>
      </p:graphicFrame>
      <p:sp>
        <p:nvSpPr>
          <p:cNvPr id="9" name="Arrow: Notched Right 8">
            <a:extLst>
              <a:ext uri="{FF2B5EF4-FFF2-40B4-BE49-F238E27FC236}">
                <a16:creationId xmlns:a16="http://schemas.microsoft.com/office/drawing/2014/main" id="{9A3A9839-7B70-4D7C-8EAB-562B0B6EFDAD}"/>
              </a:ext>
            </a:extLst>
          </p:cNvPr>
          <p:cNvSpPr/>
          <p:nvPr/>
        </p:nvSpPr>
        <p:spPr>
          <a:xfrm>
            <a:off x="2005568" y="2005338"/>
            <a:ext cx="466627" cy="312918"/>
          </a:xfrm>
          <a:prstGeom prst="notched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dirty="0"/>
          </a:p>
        </p:txBody>
      </p:sp>
      <p:sp>
        <p:nvSpPr>
          <p:cNvPr id="11" name="TextBox 10">
            <a:extLst>
              <a:ext uri="{FF2B5EF4-FFF2-40B4-BE49-F238E27FC236}">
                <a16:creationId xmlns:a16="http://schemas.microsoft.com/office/drawing/2014/main" id="{301320FB-BF8D-40B3-A0DB-717C530A9B84}"/>
              </a:ext>
            </a:extLst>
          </p:cNvPr>
          <p:cNvSpPr txBox="1"/>
          <p:nvPr/>
        </p:nvSpPr>
        <p:spPr>
          <a:xfrm>
            <a:off x="931486" y="279692"/>
            <a:ext cx="4995028" cy="715581"/>
          </a:xfrm>
          <a:prstGeom prst="rect">
            <a:avLst/>
          </a:prstGeom>
          <a:noFill/>
        </p:spPr>
        <p:txBody>
          <a:bodyPr wrap="square" rtlCol="0">
            <a:spAutoFit/>
          </a:bodyPr>
          <a:lstStyle/>
          <a:p>
            <a:pPr algn="ctr"/>
            <a:r>
              <a:rPr lang="en-GB" sz="2025" u="sng" dirty="0">
                <a:latin typeface="Times New Roman" panose="02020603050405020304" pitchFamily="18" charset="0"/>
                <a:cs typeface="Times New Roman" panose="02020603050405020304" pitchFamily="18" charset="0"/>
              </a:rPr>
              <a:t>Reiki II Healing</a:t>
            </a:r>
          </a:p>
          <a:p>
            <a:pPr algn="ctr"/>
            <a:endParaRPr lang="en-GB" sz="2025" u="sng" dirty="0"/>
          </a:p>
        </p:txBody>
      </p:sp>
      <p:pic>
        <p:nvPicPr>
          <p:cNvPr id="7" name="Picture 10" descr="Image result for drawing ho sha zen sho nen in traditional reiki">
            <a:extLst>
              <a:ext uri="{FF2B5EF4-FFF2-40B4-BE49-F238E27FC236}">
                <a16:creationId xmlns:a16="http://schemas.microsoft.com/office/drawing/2014/main" id="{8A804EF2-924D-4787-AF71-60AAA21047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1328" y="982785"/>
            <a:ext cx="1105216" cy="2529944"/>
          </a:xfrm>
          <a:prstGeom prst="rect">
            <a:avLst/>
          </a:prstGeom>
          <a:noFill/>
          <a:extLst>
            <a:ext uri="{909E8E84-426E-40DD-AFC4-6F175D3DCCD1}">
              <a14:hiddenFill xmlns:a14="http://schemas.microsoft.com/office/drawing/2010/main">
                <a:solidFill>
                  <a:srgbClr val="FFFFFF"/>
                </a:solidFill>
              </a14:hiddenFill>
            </a:ext>
          </a:extLst>
        </p:spPr>
      </p:pic>
      <p:sp>
        <p:nvSpPr>
          <p:cNvPr id="13" name="Plus Sign 12">
            <a:extLst>
              <a:ext uri="{FF2B5EF4-FFF2-40B4-BE49-F238E27FC236}">
                <a16:creationId xmlns:a16="http://schemas.microsoft.com/office/drawing/2014/main" id="{5EE8A954-6C38-421C-ADAF-B9ADAF9A7144}"/>
              </a:ext>
            </a:extLst>
          </p:cNvPr>
          <p:cNvSpPr/>
          <p:nvPr/>
        </p:nvSpPr>
        <p:spPr>
          <a:xfrm>
            <a:off x="3345829" y="1722662"/>
            <a:ext cx="493140" cy="599191"/>
          </a:xfrm>
          <a:prstGeom prst="mathPlus">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dirty="0"/>
          </a:p>
        </p:txBody>
      </p:sp>
      <p:sp>
        <p:nvSpPr>
          <p:cNvPr id="14" name="Plus Sign 13">
            <a:extLst>
              <a:ext uri="{FF2B5EF4-FFF2-40B4-BE49-F238E27FC236}">
                <a16:creationId xmlns:a16="http://schemas.microsoft.com/office/drawing/2014/main" id="{5E622FF9-D90A-47CC-B869-DDA28FACB0D2}"/>
              </a:ext>
            </a:extLst>
          </p:cNvPr>
          <p:cNvSpPr/>
          <p:nvPr/>
        </p:nvSpPr>
        <p:spPr>
          <a:xfrm>
            <a:off x="5056002" y="1722662"/>
            <a:ext cx="493140" cy="599191"/>
          </a:xfrm>
          <a:prstGeom prst="mathPlus">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dirty="0"/>
          </a:p>
        </p:txBody>
      </p:sp>
      <p:sp>
        <p:nvSpPr>
          <p:cNvPr id="15" name="Arrow: Notched Right 14">
            <a:extLst>
              <a:ext uri="{FF2B5EF4-FFF2-40B4-BE49-F238E27FC236}">
                <a16:creationId xmlns:a16="http://schemas.microsoft.com/office/drawing/2014/main" id="{1F8F3E04-E079-44B6-B772-E2E03CA0B79C}"/>
              </a:ext>
            </a:extLst>
          </p:cNvPr>
          <p:cNvSpPr/>
          <p:nvPr/>
        </p:nvSpPr>
        <p:spPr>
          <a:xfrm rot="5400000">
            <a:off x="5225718" y="3320717"/>
            <a:ext cx="466627" cy="312918"/>
          </a:xfrm>
          <a:prstGeom prst="notched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dirty="0"/>
          </a:p>
        </p:txBody>
      </p:sp>
      <p:pic>
        <p:nvPicPr>
          <p:cNvPr id="16" name="Content Placeholder 9">
            <a:extLst>
              <a:ext uri="{FF2B5EF4-FFF2-40B4-BE49-F238E27FC236}">
                <a16:creationId xmlns:a16="http://schemas.microsoft.com/office/drawing/2014/main" id="{7F083433-0B5E-435B-97CF-8708ED7258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4733" y="16241"/>
            <a:ext cx="2076281" cy="915109"/>
          </a:xfrm>
          <a:prstGeom prst="rect">
            <a:avLst/>
          </a:prstGeom>
        </p:spPr>
      </p:pic>
      <p:pic>
        <p:nvPicPr>
          <p:cNvPr id="3" name="Picture 2">
            <a:extLst>
              <a:ext uri="{FF2B5EF4-FFF2-40B4-BE49-F238E27FC236}">
                <a16:creationId xmlns:a16="http://schemas.microsoft.com/office/drawing/2014/main" id="{46FA67E9-5526-44FF-885D-4B7B803882CF}"/>
              </a:ext>
            </a:extLst>
          </p:cNvPr>
          <p:cNvPicPr>
            <a:picLocks noChangeAspect="1"/>
          </p:cNvPicPr>
          <p:nvPr/>
        </p:nvPicPr>
        <p:blipFill rotWithShape="1">
          <a:blip r:embed="rId4">
            <a:extLst>
              <a:ext uri="{28A0092B-C50C-407E-A947-70E740481C1C}">
                <a14:useLocalDpi xmlns:a14="http://schemas.microsoft.com/office/drawing/2010/main" val="0"/>
              </a:ext>
            </a:extLst>
          </a:blip>
          <a:srcRect l="69892" t="402" r="-3177" b="50018"/>
          <a:stretch/>
        </p:blipFill>
        <p:spPr>
          <a:xfrm>
            <a:off x="3804333" y="982785"/>
            <a:ext cx="1739013" cy="2128072"/>
          </a:xfrm>
          <a:prstGeom prst="rect">
            <a:avLst/>
          </a:prstGeom>
        </p:spPr>
      </p:pic>
      <p:pic>
        <p:nvPicPr>
          <p:cNvPr id="5" name="Picture 4">
            <a:extLst>
              <a:ext uri="{FF2B5EF4-FFF2-40B4-BE49-F238E27FC236}">
                <a16:creationId xmlns:a16="http://schemas.microsoft.com/office/drawing/2014/main" id="{3120F5BA-2F91-4F10-A2FA-6CCCF33CAC01}"/>
              </a:ext>
            </a:extLst>
          </p:cNvPr>
          <p:cNvPicPr>
            <a:picLocks noChangeAspect="1"/>
          </p:cNvPicPr>
          <p:nvPr/>
        </p:nvPicPr>
        <p:blipFill rotWithShape="1">
          <a:blip r:embed="rId4">
            <a:extLst>
              <a:ext uri="{28A0092B-C50C-407E-A947-70E740481C1C}">
                <a14:useLocalDpi xmlns:a14="http://schemas.microsoft.com/office/drawing/2010/main" val="0"/>
              </a:ext>
            </a:extLst>
          </a:blip>
          <a:srcRect l="68545" t="54401" b="9228"/>
          <a:stretch/>
        </p:blipFill>
        <p:spPr>
          <a:xfrm>
            <a:off x="5316860" y="960912"/>
            <a:ext cx="1770695" cy="2047388"/>
          </a:xfrm>
          <a:prstGeom prst="rect">
            <a:avLst/>
          </a:prstGeom>
        </p:spPr>
      </p:pic>
    </p:spTree>
    <p:extLst>
      <p:ext uri="{BB962C8B-B14F-4D97-AF65-F5344CB8AC3E}">
        <p14:creationId xmlns:p14="http://schemas.microsoft.com/office/powerpoint/2010/main" val="1206942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869FCEE5-CE07-49F7-AFE3-68BC96FD38ED}"/>
              </a:ext>
            </a:extLst>
          </p:cNvPr>
          <p:cNvGraphicFramePr>
            <a:graphicFrameLocks noGrp="1"/>
          </p:cNvGraphicFramePr>
          <p:nvPr>
            <p:extLst>
              <p:ext uri="{D42A27DB-BD31-4B8C-83A1-F6EECF244321}">
                <p14:modId xmlns:p14="http://schemas.microsoft.com/office/powerpoint/2010/main" val="141190929"/>
              </p:ext>
            </p:extLst>
          </p:nvPr>
        </p:nvGraphicFramePr>
        <p:xfrm>
          <a:off x="2481778" y="742546"/>
          <a:ext cx="1905086" cy="4144663"/>
        </p:xfrm>
        <a:graphic>
          <a:graphicData uri="http://schemas.openxmlformats.org/drawingml/2006/table">
            <a:tbl>
              <a:tblPr firstRow="1" bandRow="1">
                <a:tableStyleId>{F2DE63D5-997A-4646-A377-4702673A728D}</a:tableStyleId>
              </a:tblPr>
              <a:tblGrid>
                <a:gridCol w="1905086">
                  <a:extLst>
                    <a:ext uri="{9D8B030D-6E8A-4147-A177-3AD203B41FA5}">
                      <a16:colId xmlns:a16="http://schemas.microsoft.com/office/drawing/2014/main" val="929480710"/>
                    </a:ext>
                  </a:extLst>
                </a:gridCol>
              </a:tblGrid>
              <a:tr h="5082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dirty="0"/>
                        <a:t>Step 2 Open the Healing</a:t>
                      </a:r>
                    </a:p>
                  </a:txBody>
                  <a:tcPr marL="51435" marR="51435" marT="25718" marB="25718"/>
                </a:tc>
                <a:extLst>
                  <a:ext uri="{0D108BD9-81ED-4DB2-BD59-A6C34878D82A}">
                    <a16:rowId xmlns:a16="http://schemas.microsoft.com/office/drawing/2014/main" val="3428737683"/>
                  </a:ext>
                </a:extLst>
              </a:tr>
              <a:tr h="3636027">
                <a:tc>
                  <a:txBody>
                    <a:bodyPr/>
                    <a:lstStyle/>
                    <a:p>
                      <a:pPr marL="342900" indent="-342900">
                        <a:buAutoNum type="arabicParenR"/>
                      </a:pPr>
                      <a:r>
                        <a:rPr lang="en-GB" sz="1500" dirty="0"/>
                        <a:t>Do your grounding </a:t>
                      </a:r>
                    </a:p>
                    <a:p>
                      <a:pPr marL="342900" indent="-342900">
                        <a:buAutoNum type="arabicParenR"/>
                      </a:pPr>
                      <a:r>
                        <a:rPr lang="en-GB" sz="1500" dirty="0"/>
                        <a:t>Say your opening prayer</a:t>
                      </a:r>
                    </a:p>
                    <a:p>
                      <a:pPr marL="342900" indent="-342900">
                        <a:buAutoNum type="arabicParenR"/>
                      </a:pPr>
                      <a:r>
                        <a:rPr lang="en-GB" sz="1500" dirty="0"/>
                        <a:t>Set your intention for the client</a:t>
                      </a:r>
                    </a:p>
                    <a:p>
                      <a:pPr marL="342900" indent="-342900">
                        <a:buAutoNum type="arabicParenR"/>
                      </a:pPr>
                      <a:r>
                        <a:rPr lang="en-GB" sz="1500" dirty="0"/>
                        <a:t>Draw Hon Sha Ze Sho Nen</a:t>
                      </a:r>
                    </a:p>
                    <a:p>
                      <a:pPr marL="342900" indent="-342900">
                        <a:buAutoNum type="arabicParenR"/>
                      </a:pPr>
                      <a:r>
                        <a:rPr lang="en-GB" sz="1500" dirty="0"/>
                        <a:t>Draw Se He Ki</a:t>
                      </a:r>
                    </a:p>
                    <a:p>
                      <a:pPr marL="342900" indent="-342900">
                        <a:buAutoNum type="arabicParenR"/>
                      </a:pPr>
                      <a:r>
                        <a:rPr lang="en-GB" sz="1500" dirty="0"/>
                        <a:t>Draw Cho Ku Rei </a:t>
                      </a:r>
                    </a:p>
                  </a:txBody>
                  <a:tcPr marL="51435" marR="51435" marT="25718" marB="25718"/>
                </a:tc>
                <a:extLst>
                  <a:ext uri="{0D108BD9-81ED-4DB2-BD59-A6C34878D82A}">
                    <a16:rowId xmlns:a16="http://schemas.microsoft.com/office/drawing/2014/main" val="192009662"/>
                  </a:ext>
                </a:extLst>
              </a:tr>
            </a:tbl>
          </a:graphicData>
        </a:graphic>
      </p:graphicFrame>
      <p:graphicFrame>
        <p:nvGraphicFramePr>
          <p:cNvPr id="7" name="Table 6">
            <a:extLst>
              <a:ext uri="{FF2B5EF4-FFF2-40B4-BE49-F238E27FC236}">
                <a16:creationId xmlns:a16="http://schemas.microsoft.com/office/drawing/2014/main" id="{EF266482-81CF-4040-B4D9-9458C31CBAC6}"/>
              </a:ext>
            </a:extLst>
          </p:cNvPr>
          <p:cNvGraphicFramePr>
            <a:graphicFrameLocks noGrp="1"/>
          </p:cNvGraphicFramePr>
          <p:nvPr>
            <p:extLst>
              <p:ext uri="{D42A27DB-BD31-4B8C-83A1-F6EECF244321}">
                <p14:modId xmlns:p14="http://schemas.microsoft.com/office/powerpoint/2010/main" val="3612340824"/>
              </p:ext>
            </p:extLst>
          </p:nvPr>
        </p:nvGraphicFramePr>
        <p:xfrm>
          <a:off x="4823683" y="754840"/>
          <a:ext cx="1820302" cy="4470712"/>
        </p:xfrm>
        <a:graphic>
          <a:graphicData uri="http://schemas.openxmlformats.org/drawingml/2006/table">
            <a:tbl>
              <a:tblPr firstRow="1" bandRow="1">
                <a:tableStyleId>{F2DE63D5-997A-4646-A377-4702673A728D}</a:tableStyleId>
              </a:tblPr>
              <a:tblGrid>
                <a:gridCol w="1820302">
                  <a:extLst>
                    <a:ext uri="{9D8B030D-6E8A-4147-A177-3AD203B41FA5}">
                      <a16:colId xmlns:a16="http://schemas.microsoft.com/office/drawing/2014/main" val="929480710"/>
                    </a:ext>
                  </a:extLst>
                </a:gridCol>
              </a:tblGrid>
              <a:tr h="5330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dirty="0"/>
                        <a:t>Step 3 Chakras</a:t>
                      </a:r>
                      <a:endParaRPr lang="en-GB" sz="1000" kern="1200" dirty="0">
                        <a:effectLst/>
                      </a:endParaRPr>
                    </a:p>
                    <a:p>
                      <a:endParaRPr lang="en-GB" sz="1500" dirty="0"/>
                    </a:p>
                  </a:txBody>
                  <a:tcPr marL="51435" marR="51435" marT="25718" marB="25718"/>
                </a:tc>
                <a:extLst>
                  <a:ext uri="{0D108BD9-81ED-4DB2-BD59-A6C34878D82A}">
                    <a16:rowId xmlns:a16="http://schemas.microsoft.com/office/drawing/2014/main" val="3428737683"/>
                  </a:ext>
                </a:extLst>
              </a:tr>
              <a:tr h="3599293">
                <a:tc>
                  <a:txBody>
                    <a:bodyPr/>
                    <a:lstStyle/>
                    <a:p>
                      <a:pPr marL="342900" marR="0" lvl="0" indent="-342900" algn="l" defTabSz="685800" rtl="0" eaLnBrk="1" fontAlgn="auto" latinLnBrk="0" hangingPunct="1">
                        <a:lnSpc>
                          <a:spcPct val="100000"/>
                        </a:lnSpc>
                        <a:spcBef>
                          <a:spcPts val="0"/>
                        </a:spcBef>
                        <a:spcAft>
                          <a:spcPts val="0"/>
                        </a:spcAft>
                        <a:buClrTx/>
                        <a:buSzTx/>
                        <a:buFontTx/>
                        <a:buAutoNum type="arabicParenR"/>
                        <a:tabLst/>
                        <a:defRPr/>
                      </a:pPr>
                      <a:r>
                        <a:rPr lang="en-GB" sz="1500" dirty="0"/>
                        <a:t>Start with the Third Eye chakra and visualise the healing going to the third eye </a:t>
                      </a:r>
                    </a:p>
                    <a:p>
                      <a:pPr marL="342900" marR="0" lvl="0" indent="-342900" algn="l" defTabSz="685800" rtl="0" eaLnBrk="1" fontAlgn="auto" latinLnBrk="0" hangingPunct="1">
                        <a:lnSpc>
                          <a:spcPct val="100000"/>
                        </a:lnSpc>
                        <a:spcBef>
                          <a:spcPts val="0"/>
                        </a:spcBef>
                        <a:spcAft>
                          <a:spcPts val="0"/>
                        </a:spcAft>
                        <a:buClrTx/>
                        <a:buSzTx/>
                        <a:buFontTx/>
                        <a:buAutoNum type="arabicParenR"/>
                        <a:tabLst/>
                        <a:defRPr/>
                      </a:pPr>
                      <a:r>
                        <a:rPr lang="en-GB" sz="1500" dirty="0"/>
                        <a:t>Draw CKR +SHK +CKR on each charka</a:t>
                      </a:r>
                    </a:p>
                    <a:p>
                      <a:pPr marL="342900" indent="-342900">
                        <a:buAutoNum type="arabicParenR"/>
                      </a:pPr>
                      <a:r>
                        <a:rPr lang="en-GB" sz="1500" dirty="0"/>
                        <a:t>Work your way down through the chakras approx. 3 mins per Chakra</a:t>
                      </a:r>
                    </a:p>
                    <a:p>
                      <a:pPr marL="342900" indent="-342900">
                        <a:buAutoNum type="arabicParenR"/>
                      </a:pPr>
                      <a:r>
                        <a:rPr lang="en-GB" sz="1500" dirty="0"/>
                        <a:t>Go back to a chakra you felt needed more healing. </a:t>
                      </a:r>
                    </a:p>
                  </a:txBody>
                  <a:tcPr marL="51435" marR="51435" marT="25718" marB="25718"/>
                </a:tc>
                <a:extLst>
                  <a:ext uri="{0D108BD9-81ED-4DB2-BD59-A6C34878D82A}">
                    <a16:rowId xmlns:a16="http://schemas.microsoft.com/office/drawing/2014/main" val="192009662"/>
                  </a:ext>
                </a:extLst>
              </a:tr>
            </a:tbl>
          </a:graphicData>
        </a:graphic>
      </p:graphicFrame>
      <p:graphicFrame>
        <p:nvGraphicFramePr>
          <p:cNvPr id="8" name="Table 7">
            <a:extLst>
              <a:ext uri="{FF2B5EF4-FFF2-40B4-BE49-F238E27FC236}">
                <a16:creationId xmlns:a16="http://schemas.microsoft.com/office/drawing/2014/main" id="{54EFC777-38BB-4611-8870-B03EA848C9F7}"/>
              </a:ext>
            </a:extLst>
          </p:cNvPr>
          <p:cNvGraphicFramePr>
            <a:graphicFrameLocks noGrp="1"/>
          </p:cNvGraphicFramePr>
          <p:nvPr>
            <p:extLst>
              <p:ext uri="{D42A27DB-BD31-4B8C-83A1-F6EECF244321}">
                <p14:modId xmlns:p14="http://schemas.microsoft.com/office/powerpoint/2010/main" val="4214390185"/>
              </p:ext>
            </p:extLst>
          </p:nvPr>
        </p:nvGraphicFramePr>
        <p:xfrm>
          <a:off x="412750" y="5912659"/>
          <a:ext cx="6032500" cy="2251739"/>
        </p:xfrm>
        <a:graphic>
          <a:graphicData uri="http://schemas.openxmlformats.org/drawingml/2006/table">
            <a:tbl>
              <a:tblPr firstRow="1" bandRow="1">
                <a:tableStyleId>{F2DE63D5-997A-4646-A377-4702673A728D}</a:tableStyleId>
              </a:tblPr>
              <a:tblGrid>
                <a:gridCol w="6032500">
                  <a:extLst>
                    <a:ext uri="{9D8B030D-6E8A-4147-A177-3AD203B41FA5}">
                      <a16:colId xmlns:a16="http://schemas.microsoft.com/office/drawing/2014/main" val="929480710"/>
                    </a:ext>
                  </a:extLst>
                </a:gridCol>
              </a:tblGrid>
              <a:tr h="4214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dirty="0"/>
                        <a:t>Step 4 Closing </a:t>
                      </a:r>
                      <a:endParaRPr lang="en-GB" sz="1000" kern="1200" dirty="0">
                        <a:effectLst/>
                      </a:endParaRPr>
                    </a:p>
                    <a:p>
                      <a:endParaRPr lang="en-GB" sz="1500" dirty="0"/>
                    </a:p>
                  </a:txBody>
                  <a:tcPr marL="51435" marR="51435" marT="25718" marB="25718"/>
                </a:tc>
                <a:extLst>
                  <a:ext uri="{0D108BD9-81ED-4DB2-BD59-A6C34878D82A}">
                    <a16:rowId xmlns:a16="http://schemas.microsoft.com/office/drawing/2014/main" val="3428737683"/>
                  </a:ext>
                </a:extLst>
              </a:tr>
              <a:tr h="1743103">
                <a:tc>
                  <a:txBody>
                    <a:bodyPr/>
                    <a:lstStyle/>
                    <a:p>
                      <a:pPr marL="342900" indent="-342900">
                        <a:buAutoNum type="arabicParenR"/>
                      </a:pPr>
                      <a:r>
                        <a:rPr lang="en-GB" sz="1500" dirty="0"/>
                        <a:t>Finish the Reiki by saying closing prayer</a:t>
                      </a:r>
                    </a:p>
                    <a:p>
                      <a:pPr marL="342900" indent="-342900">
                        <a:buAutoNum type="arabicParenR"/>
                      </a:pPr>
                      <a:r>
                        <a:rPr lang="en-GB" sz="1500" dirty="0"/>
                        <a:t>In your mind wash your aura with white light </a:t>
                      </a:r>
                    </a:p>
                    <a:p>
                      <a:pPr marL="342900" indent="-342900">
                        <a:buAutoNum type="arabicParenR"/>
                      </a:pPr>
                      <a:r>
                        <a:rPr lang="en-GB" sz="1500" dirty="0"/>
                        <a:t>Ask client what they felt</a:t>
                      </a:r>
                    </a:p>
                    <a:p>
                      <a:pPr marL="342900" indent="-342900">
                        <a:buAutoNum type="arabicParenR"/>
                      </a:pPr>
                      <a:r>
                        <a:rPr lang="en-GB" sz="1500" dirty="0"/>
                        <a:t>Give them feedback be careful to do it sensitively</a:t>
                      </a:r>
                    </a:p>
                    <a:p>
                      <a:pPr marL="342900" indent="-342900">
                        <a:buAutoNum type="arabicParenR"/>
                      </a:pPr>
                      <a:r>
                        <a:rPr lang="en-GB" sz="1500" dirty="0"/>
                        <a:t>Give them aftercare tips and rebook the next session if needed</a:t>
                      </a:r>
                    </a:p>
                    <a:p>
                      <a:pPr marL="342900" indent="-342900">
                        <a:buAutoNum type="arabicParenR"/>
                      </a:pPr>
                      <a:r>
                        <a:rPr lang="en-GB" sz="1500" dirty="0"/>
                        <a:t>Cut the cord with the client three times by the motion of the hand</a:t>
                      </a:r>
                    </a:p>
                    <a:p>
                      <a:pPr marL="342900" indent="-342900">
                        <a:buAutoNum type="arabicParenR"/>
                      </a:pPr>
                      <a:r>
                        <a:rPr lang="en-GB" sz="1500" dirty="0"/>
                        <a:t>Once the client has left, smudge the area and wash your hand</a:t>
                      </a:r>
                    </a:p>
                  </a:txBody>
                  <a:tcPr marL="51435" marR="51435" marT="25718" marB="25718"/>
                </a:tc>
                <a:extLst>
                  <a:ext uri="{0D108BD9-81ED-4DB2-BD59-A6C34878D82A}">
                    <a16:rowId xmlns:a16="http://schemas.microsoft.com/office/drawing/2014/main" val="192009662"/>
                  </a:ext>
                </a:extLst>
              </a:tr>
            </a:tbl>
          </a:graphicData>
        </a:graphic>
      </p:graphicFrame>
      <p:sp>
        <p:nvSpPr>
          <p:cNvPr id="9" name="Arrow: Notched Right 8">
            <a:extLst>
              <a:ext uri="{FF2B5EF4-FFF2-40B4-BE49-F238E27FC236}">
                <a16:creationId xmlns:a16="http://schemas.microsoft.com/office/drawing/2014/main" id="{9A3A9839-7B70-4D7C-8EAB-562B0B6EFDAD}"/>
              </a:ext>
            </a:extLst>
          </p:cNvPr>
          <p:cNvSpPr/>
          <p:nvPr/>
        </p:nvSpPr>
        <p:spPr>
          <a:xfrm>
            <a:off x="1925727" y="2664564"/>
            <a:ext cx="466627" cy="312918"/>
          </a:xfrm>
          <a:prstGeom prst="notched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dirty="0"/>
          </a:p>
        </p:txBody>
      </p:sp>
      <p:sp>
        <p:nvSpPr>
          <p:cNvPr id="10" name="Arrow: Notched Right 9">
            <a:extLst>
              <a:ext uri="{FF2B5EF4-FFF2-40B4-BE49-F238E27FC236}">
                <a16:creationId xmlns:a16="http://schemas.microsoft.com/office/drawing/2014/main" id="{302BF521-0F73-4B9E-A548-F5B331BAFA30}"/>
              </a:ext>
            </a:extLst>
          </p:cNvPr>
          <p:cNvSpPr/>
          <p:nvPr/>
        </p:nvSpPr>
        <p:spPr>
          <a:xfrm>
            <a:off x="4357056" y="2694922"/>
            <a:ext cx="466627" cy="312918"/>
          </a:xfrm>
          <a:prstGeom prst="notched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dirty="0"/>
          </a:p>
        </p:txBody>
      </p:sp>
      <p:sp>
        <p:nvSpPr>
          <p:cNvPr id="11" name="TextBox 10">
            <a:extLst>
              <a:ext uri="{FF2B5EF4-FFF2-40B4-BE49-F238E27FC236}">
                <a16:creationId xmlns:a16="http://schemas.microsoft.com/office/drawing/2014/main" id="{301320FB-BF8D-40B3-A0DB-717C530A9B84}"/>
              </a:ext>
            </a:extLst>
          </p:cNvPr>
          <p:cNvSpPr txBox="1"/>
          <p:nvPr/>
        </p:nvSpPr>
        <p:spPr>
          <a:xfrm>
            <a:off x="931486" y="237975"/>
            <a:ext cx="4995028" cy="403957"/>
          </a:xfrm>
          <a:prstGeom prst="rect">
            <a:avLst/>
          </a:prstGeom>
          <a:noFill/>
        </p:spPr>
        <p:txBody>
          <a:bodyPr wrap="square" rtlCol="0">
            <a:spAutoFit/>
          </a:bodyPr>
          <a:lstStyle/>
          <a:p>
            <a:pPr algn="ctr"/>
            <a:r>
              <a:rPr lang="en-GB" sz="2025" u="sng" dirty="0">
                <a:latin typeface="Times New Roman" panose="02020603050405020304" pitchFamily="18" charset="0"/>
                <a:cs typeface="Times New Roman" panose="02020603050405020304" pitchFamily="18" charset="0"/>
              </a:rPr>
              <a:t>Reiki II Process </a:t>
            </a:r>
          </a:p>
        </p:txBody>
      </p:sp>
      <p:pic>
        <p:nvPicPr>
          <p:cNvPr id="12" name="Content Placeholder 9">
            <a:extLst>
              <a:ext uri="{FF2B5EF4-FFF2-40B4-BE49-F238E27FC236}">
                <a16:creationId xmlns:a16="http://schemas.microsoft.com/office/drawing/2014/main" id="{C8A21697-7B61-4A19-8F9E-F6F25AC4E9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7573" y="-20992"/>
            <a:ext cx="1856028" cy="818034"/>
          </a:xfrm>
          <a:prstGeom prst="rect">
            <a:avLst/>
          </a:prstGeom>
        </p:spPr>
      </p:pic>
      <p:graphicFrame>
        <p:nvGraphicFramePr>
          <p:cNvPr id="14" name="Table 13">
            <a:extLst>
              <a:ext uri="{FF2B5EF4-FFF2-40B4-BE49-F238E27FC236}">
                <a16:creationId xmlns:a16="http://schemas.microsoft.com/office/drawing/2014/main" id="{18938F28-1FB2-4372-B218-A4292AD4D799}"/>
              </a:ext>
            </a:extLst>
          </p:cNvPr>
          <p:cNvGraphicFramePr>
            <a:graphicFrameLocks noGrp="1"/>
          </p:cNvGraphicFramePr>
          <p:nvPr>
            <p:extLst>
              <p:ext uri="{D42A27DB-BD31-4B8C-83A1-F6EECF244321}">
                <p14:modId xmlns:p14="http://schemas.microsoft.com/office/powerpoint/2010/main" val="3458018628"/>
              </p:ext>
            </p:extLst>
          </p:nvPr>
        </p:nvGraphicFramePr>
        <p:xfrm>
          <a:off x="313571" y="748693"/>
          <a:ext cx="1905086" cy="4903472"/>
        </p:xfrm>
        <a:graphic>
          <a:graphicData uri="http://schemas.openxmlformats.org/drawingml/2006/table">
            <a:tbl>
              <a:tblPr firstRow="1" bandRow="1">
                <a:tableStyleId>{F2DE63D5-997A-4646-A377-4702673A728D}</a:tableStyleId>
              </a:tblPr>
              <a:tblGrid>
                <a:gridCol w="1905086">
                  <a:extLst>
                    <a:ext uri="{9D8B030D-6E8A-4147-A177-3AD203B41FA5}">
                      <a16:colId xmlns:a16="http://schemas.microsoft.com/office/drawing/2014/main" val="929480710"/>
                    </a:ext>
                  </a:extLst>
                </a:gridCol>
              </a:tblGrid>
              <a:tr h="4888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dirty="0"/>
                        <a:t>Step 1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500" dirty="0"/>
                        <a:t>Check List </a:t>
                      </a:r>
                    </a:p>
                  </a:txBody>
                  <a:tcPr marL="51435" marR="51435" marT="25718" marB="25718"/>
                </a:tc>
                <a:extLst>
                  <a:ext uri="{0D108BD9-81ED-4DB2-BD59-A6C34878D82A}">
                    <a16:rowId xmlns:a16="http://schemas.microsoft.com/office/drawing/2014/main" val="3428737683"/>
                  </a:ext>
                </a:extLst>
              </a:tr>
              <a:tr h="3649699">
                <a:tc>
                  <a:txBody>
                    <a:bodyPr/>
                    <a:lstStyle/>
                    <a:p>
                      <a:pPr marL="342900" marR="0" lvl="0" indent="-342900" algn="l" defTabSz="685800" rtl="0" eaLnBrk="1" fontAlgn="auto" latinLnBrk="0" hangingPunct="1">
                        <a:lnSpc>
                          <a:spcPct val="100000"/>
                        </a:lnSpc>
                        <a:spcBef>
                          <a:spcPts val="0"/>
                        </a:spcBef>
                        <a:spcAft>
                          <a:spcPts val="0"/>
                        </a:spcAft>
                        <a:buClrTx/>
                        <a:buSzTx/>
                        <a:buFontTx/>
                        <a:buAutoNum type="arabicParenR"/>
                        <a:tabLst/>
                        <a:defRPr/>
                      </a:pPr>
                      <a:r>
                        <a:rPr lang="en-GB" sz="1500" dirty="0"/>
                        <a:t>Clean your space – Smudge and declutter</a:t>
                      </a:r>
                    </a:p>
                    <a:p>
                      <a:pPr marL="342900" indent="-342900">
                        <a:buAutoNum type="arabicParenR"/>
                      </a:pPr>
                      <a:r>
                        <a:rPr lang="en-GB" sz="1500" dirty="0"/>
                        <a:t>Disclaimer form completed</a:t>
                      </a:r>
                    </a:p>
                    <a:p>
                      <a:pPr marL="342900" indent="-342900">
                        <a:buAutoNum type="arabicParenR"/>
                      </a:pPr>
                      <a:r>
                        <a:rPr lang="en-GB" sz="1500" dirty="0"/>
                        <a:t>Make sure that this is an appropriate treatment for the client</a:t>
                      </a:r>
                    </a:p>
                    <a:p>
                      <a:pPr marL="342900" indent="-342900">
                        <a:buAutoNum type="arabicParenR"/>
                      </a:pPr>
                      <a:r>
                        <a:rPr lang="en-GB" sz="1500" dirty="0"/>
                        <a:t>Explain to the client the process</a:t>
                      </a:r>
                    </a:p>
                    <a:p>
                      <a:pPr marL="342900" indent="-342900">
                        <a:buAutoNum type="arabicParenR"/>
                      </a:pPr>
                      <a:r>
                        <a:rPr lang="en-GB" sz="1500" dirty="0"/>
                        <a:t>If touch reiki then ask permission to touch. </a:t>
                      </a:r>
                    </a:p>
                    <a:p>
                      <a:pPr marL="342900" indent="-342900">
                        <a:buAutoNum type="arabicParenR"/>
                      </a:pPr>
                      <a:r>
                        <a:rPr lang="en-GB" sz="1500" dirty="0"/>
                        <a:t>Give them option to stop during the session if they need to. </a:t>
                      </a:r>
                    </a:p>
                  </a:txBody>
                  <a:tcPr marL="51435" marR="51435" marT="25718" marB="25718"/>
                </a:tc>
                <a:extLst>
                  <a:ext uri="{0D108BD9-81ED-4DB2-BD59-A6C34878D82A}">
                    <a16:rowId xmlns:a16="http://schemas.microsoft.com/office/drawing/2014/main" val="192009662"/>
                  </a:ext>
                </a:extLst>
              </a:tr>
            </a:tbl>
          </a:graphicData>
        </a:graphic>
      </p:graphicFrame>
      <p:sp>
        <p:nvSpPr>
          <p:cNvPr id="15" name="Arrow: Notched Right 14">
            <a:extLst>
              <a:ext uri="{FF2B5EF4-FFF2-40B4-BE49-F238E27FC236}">
                <a16:creationId xmlns:a16="http://schemas.microsoft.com/office/drawing/2014/main" id="{A23D6007-6B05-48D7-AF6B-255E260ADA38}"/>
              </a:ext>
            </a:extLst>
          </p:cNvPr>
          <p:cNvSpPr/>
          <p:nvPr/>
        </p:nvSpPr>
        <p:spPr>
          <a:xfrm rot="5400000">
            <a:off x="5489280" y="5404571"/>
            <a:ext cx="572613" cy="329070"/>
          </a:xfrm>
          <a:prstGeom prst="notched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dirty="0"/>
          </a:p>
        </p:txBody>
      </p:sp>
    </p:spTree>
    <p:extLst>
      <p:ext uri="{BB962C8B-B14F-4D97-AF65-F5344CB8AC3E}">
        <p14:creationId xmlns:p14="http://schemas.microsoft.com/office/powerpoint/2010/main" val="1077662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B18CFC6-F0CC-4C2D-B23B-4FD9112A6B9D}"/>
              </a:ext>
            </a:extLst>
          </p:cNvPr>
          <p:cNvSpPr>
            <a:spLocks noGrp="1"/>
          </p:cNvSpPr>
          <p:nvPr>
            <p:ph type="ftr" sz="quarter" idx="11"/>
          </p:nvPr>
        </p:nvSpPr>
        <p:spPr/>
        <p:txBody>
          <a:bodyPr/>
          <a:lstStyle/>
          <a:p>
            <a:r>
              <a:rPr lang="en-GB"/>
              <a:t>Copyright Sneha Ramji @2019</a:t>
            </a:r>
            <a:endParaRPr lang="en-GB" dirty="0"/>
          </a:p>
        </p:txBody>
      </p:sp>
      <p:sp>
        <p:nvSpPr>
          <p:cNvPr id="5" name="Slide Number Placeholder 4">
            <a:extLst>
              <a:ext uri="{FF2B5EF4-FFF2-40B4-BE49-F238E27FC236}">
                <a16:creationId xmlns:a16="http://schemas.microsoft.com/office/drawing/2014/main" id="{61D5E503-E06C-4319-8F34-AFDD8DEFA623}"/>
              </a:ext>
            </a:extLst>
          </p:cNvPr>
          <p:cNvSpPr>
            <a:spLocks noGrp="1"/>
          </p:cNvSpPr>
          <p:nvPr>
            <p:ph type="sldNum" sz="quarter" idx="12"/>
          </p:nvPr>
        </p:nvSpPr>
        <p:spPr/>
        <p:txBody>
          <a:bodyPr/>
          <a:lstStyle/>
          <a:p>
            <a:fld id="{D709BFDC-45E7-4EAA-B76D-C25BBEBF65C1}" type="slidenum">
              <a:rPr lang="en-GB" smtClean="0"/>
              <a:t>16</a:t>
            </a:fld>
            <a:endParaRPr lang="en-GB" dirty="0"/>
          </a:p>
        </p:txBody>
      </p:sp>
      <p:sp>
        <p:nvSpPr>
          <p:cNvPr id="6" name="TextBox 5">
            <a:extLst>
              <a:ext uri="{FF2B5EF4-FFF2-40B4-BE49-F238E27FC236}">
                <a16:creationId xmlns:a16="http://schemas.microsoft.com/office/drawing/2014/main" id="{37DEA2E5-0242-42B0-B3F5-1578C9FE3470}"/>
              </a:ext>
            </a:extLst>
          </p:cNvPr>
          <p:cNvSpPr txBox="1"/>
          <p:nvPr/>
        </p:nvSpPr>
        <p:spPr>
          <a:xfrm>
            <a:off x="287716" y="1180614"/>
            <a:ext cx="6413709" cy="5539978"/>
          </a:xfrm>
          <a:prstGeom prst="rect">
            <a:avLst/>
          </a:prstGeom>
          <a:noFill/>
        </p:spPr>
        <p:txBody>
          <a:bodyPr wrap="square" rtlCol="0">
            <a:spAutoFit/>
          </a:bodyPr>
          <a:lstStyle/>
          <a:p>
            <a:r>
              <a:rPr lang="en-GB" b="1" u="sng" dirty="0"/>
              <a:t>What is </a:t>
            </a:r>
            <a:r>
              <a:rPr lang="en-GB" b="1" u="sng" dirty="0" err="1"/>
              <a:t>Attunement</a:t>
            </a:r>
            <a:r>
              <a:rPr lang="en-GB" b="1" u="sng" dirty="0"/>
              <a:t>?</a:t>
            </a:r>
          </a:p>
          <a:p>
            <a:r>
              <a:rPr lang="en-GB" sz="1600" dirty="0"/>
              <a:t>The </a:t>
            </a:r>
            <a:r>
              <a:rPr lang="en-GB" sz="1600" dirty="0" err="1"/>
              <a:t>Attunement</a:t>
            </a:r>
            <a:r>
              <a:rPr lang="en-GB" sz="1600" dirty="0"/>
              <a:t> is an initiation into Reiki. </a:t>
            </a:r>
          </a:p>
          <a:p>
            <a:r>
              <a:rPr lang="en-GB" sz="1600" dirty="0"/>
              <a:t>It a form of a blessing and clearing of the chakras in order to receive source energy. </a:t>
            </a:r>
          </a:p>
          <a:p>
            <a:endParaRPr lang="en-GB" sz="1600" dirty="0"/>
          </a:p>
          <a:p>
            <a:r>
              <a:rPr lang="en-GB" sz="1600" b="1" dirty="0"/>
              <a:t>What to Expect:</a:t>
            </a:r>
          </a:p>
          <a:p>
            <a:r>
              <a:rPr lang="en-GB" sz="1600" dirty="0"/>
              <a:t>Sit comfortably and up straight.  Palms should be on your thighs facing up. Set an intention on what to expect from the </a:t>
            </a:r>
            <a:r>
              <a:rPr lang="en-GB" sz="1600" dirty="0" err="1"/>
              <a:t>attunement</a:t>
            </a:r>
            <a:r>
              <a:rPr lang="en-GB" sz="1600" dirty="0"/>
              <a:t>. </a:t>
            </a:r>
            <a:r>
              <a:rPr lang="en-GB" sz="1600" dirty="0" err="1"/>
              <a:t>Ie</a:t>
            </a:r>
            <a:r>
              <a:rPr lang="en-GB" sz="1600" dirty="0"/>
              <a:t> to develop a deep connection to Reiki energy in order to help yourself and others. </a:t>
            </a:r>
          </a:p>
          <a:p>
            <a:r>
              <a:rPr lang="en-GB" sz="1600" dirty="0"/>
              <a:t>Put your hands in the </a:t>
            </a:r>
            <a:r>
              <a:rPr lang="en-GB" sz="1600" dirty="0" err="1"/>
              <a:t>Gassho</a:t>
            </a:r>
            <a:r>
              <a:rPr lang="en-GB" sz="1600" dirty="0"/>
              <a:t> position when you are tapped three times on the shoulder. </a:t>
            </a:r>
          </a:p>
          <a:p>
            <a:endParaRPr lang="en-GB" sz="1600" dirty="0"/>
          </a:p>
          <a:p>
            <a:r>
              <a:rPr lang="en-GB" sz="1600" dirty="0"/>
              <a:t>Your hands will be open  and closed and we blown onto your little finger and thumb. </a:t>
            </a:r>
          </a:p>
          <a:p>
            <a:r>
              <a:rPr lang="en-GB" sz="1600" dirty="0"/>
              <a:t> We will blow on your third eye, heart and stomach (hara) </a:t>
            </a:r>
          </a:p>
          <a:p>
            <a:r>
              <a:rPr lang="en-GB" sz="1600" dirty="0"/>
              <a:t>When this is finished you may move your hand back to your thighs. </a:t>
            </a:r>
          </a:p>
          <a:p>
            <a:r>
              <a:rPr lang="en-GB" sz="1600" dirty="0"/>
              <a:t>At the end in your mind say thank you for the process. There will no talking and take 5 mins of silence after the </a:t>
            </a:r>
            <a:r>
              <a:rPr lang="en-GB" sz="1600" dirty="0" err="1"/>
              <a:t>attunement</a:t>
            </a:r>
            <a:r>
              <a:rPr lang="en-GB" sz="1600" dirty="0"/>
              <a:t> to let it the energy sink in. </a:t>
            </a:r>
          </a:p>
          <a:p>
            <a:r>
              <a:rPr lang="en-GB" sz="1600" dirty="0"/>
              <a:t>We will then share to the group individual experience. The journey into reiki is very individual so nothing may happen during the </a:t>
            </a:r>
            <a:r>
              <a:rPr lang="en-GB" sz="1600" dirty="0" err="1"/>
              <a:t>attunement</a:t>
            </a:r>
            <a:r>
              <a:rPr lang="en-GB" sz="1600" dirty="0"/>
              <a:t> process. This doesn’t mean it has not worked it may just take time to bed in.</a:t>
            </a:r>
          </a:p>
        </p:txBody>
      </p:sp>
      <p:pic>
        <p:nvPicPr>
          <p:cNvPr id="7" name="Content Placeholder 9">
            <a:extLst>
              <a:ext uri="{FF2B5EF4-FFF2-40B4-BE49-F238E27FC236}">
                <a16:creationId xmlns:a16="http://schemas.microsoft.com/office/drawing/2014/main" id="{BD4F79B5-7258-424E-8078-E0BEA28D0C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6287" y="141654"/>
            <a:ext cx="2115138" cy="932234"/>
          </a:xfrm>
          <a:prstGeom prst="rect">
            <a:avLst/>
          </a:prstGeom>
        </p:spPr>
      </p:pic>
    </p:spTree>
    <p:extLst>
      <p:ext uri="{BB962C8B-B14F-4D97-AF65-F5344CB8AC3E}">
        <p14:creationId xmlns:p14="http://schemas.microsoft.com/office/powerpoint/2010/main" val="3769707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301320FB-BF8D-40B3-A0DB-717C530A9B84}"/>
              </a:ext>
            </a:extLst>
          </p:cNvPr>
          <p:cNvSpPr txBox="1"/>
          <p:nvPr/>
        </p:nvSpPr>
        <p:spPr>
          <a:xfrm>
            <a:off x="731296" y="442530"/>
            <a:ext cx="4995028" cy="403957"/>
          </a:xfrm>
          <a:prstGeom prst="rect">
            <a:avLst/>
          </a:prstGeom>
          <a:noFill/>
        </p:spPr>
        <p:txBody>
          <a:bodyPr wrap="square" rtlCol="0">
            <a:spAutoFit/>
          </a:bodyPr>
          <a:lstStyle/>
          <a:p>
            <a:pPr algn="ctr"/>
            <a:r>
              <a:rPr lang="en-GB" sz="2025" u="sng" dirty="0">
                <a:latin typeface="Times New Roman" panose="02020603050405020304" pitchFamily="18" charset="0"/>
                <a:cs typeface="Times New Roman" panose="02020603050405020304" pitchFamily="18" charset="0"/>
              </a:rPr>
              <a:t>Reiki Client Guide </a:t>
            </a:r>
          </a:p>
        </p:txBody>
      </p:sp>
      <p:pic>
        <p:nvPicPr>
          <p:cNvPr id="10" name="Content Placeholder 9">
            <a:extLst>
              <a:ext uri="{FF2B5EF4-FFF2-40B4-BE49-F238E27FC236}">
                <a16:creationId xmlns:a16="http://schemas.microsoft.com/office/drawing/2014/main" id="{E33C28A1-B41A-4017-BDBA-EF78F4A579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6287" y="141654"/>
            <a:ext cx="2115138" cy="932234"/>
          </a:xfrm>
          <a:prstGeom prst="rect">
            <a:avLst/>
          </a:prstGeom>
        </p:spPr>
      </p:pic>
      <p:sp>
        <p:nvSpPr>
          <p:cNvPr id="3" name="Rectangle 2">
            <a:extLst>
              <a:ext uri="{FF2B5EF4-FFF2-40B4-BE49-F238E27FC236}">
                <a16:creationId xmlns:a16="http://schemas.microsoft.com/office/drawing/2014/main" id="{0E806CDB-DD20-44CB-8712-6458B83C1AD1}"/>
              </a:ext>
            </a:extLst>
          </p:cNvPr>
          <p:cNvSpPr/>
          <p:nvPr/>
        </p:nvSpPr>
        <p:spPr>
          <a:xfrm>
            <a:off x="1076274" y="1617345"/>
            <a:ext cx="5174214" cy="6740307"/>
          </a:xfrm>
          <a:prstGeom prst="rect">
            <a:avLst/>
          </a:prstGeom>
        </p:spPr>
        <p:txBody>
          <a:bodyPr wrap="square">
            <a:spAutoFit/>
          </a:bodyPr>
          <a:lstStyle/>
          <a:p>
            <a:r>
              <a:rPr lang="en-GB" dirty="0"/>
              <a:t>You must be able to do the following: </a:t>
            </a:r>
          </a:p>
          <a:p>
            <a:endParaRPr lang="en-GB" dirty="0"/>
          </a:p>
          <a:p>
            <a:pPr marL="342900" indent="-342900">
              <a:buAutoNum type="arabicPeriod"/>
            </a:pPr>
            <a:r>
              <a:rPr lang="en-GB" dirty="0"/>
              <a:t>Evaluate requests for complementary and natural healthcare and take the appropriate action </a:t>
            </a:r>
          </a:p>
          <a:p>
            <a:pPr marL="342900" indent="-342900">
              <a:buAutoNum type="arabicPeriod"/>
            </a:pPr>
            <a:r>
              <a:rPr lang="en-GB" dirty="0"/>
              <a:t>Explain the nature of the service and fee structures to the client </a:t>
            </a:r>
          </a:p>
          <a:p>
            <a:pPr marL="342900" indent="-342900">
              <a:buAutoNum type="arabicPeriod"/>
            </a:pPr>
            <a:r>
              <a:rPr lang="en-GB" dirty="0"/>
              <a:t>Provide an appropriate and safe environment for the service</a:t>
            </a:r>
          </a:p>
          <a:p>
            <a:pPr marL="342900" indent="-342900">
              <a:buAutoNum type="arabicPeriod"/>
            </a:pPr>
            <a:r>
              <a:rPr lang="en-GB" dirty="0"/>
              <a:t>Make clients feel welcome and ensure they are as comfortable as possible </a:t>
            </a:r>
          </a:p>
          <a:p>
            <a:pPr marL="342900" indent="-342900">
              <a:buAutoNum type="arabicPeriod"/>
            </a:pPr>
            <a:r>
              <a:rPr lang="en-GB" dirty="0"/>
              <a:t>Discuss the client’s needs and expectations, and ask relevant questions </a:t>
            </a:r>
          </a:p>
          <a:p>
            <a:pPr marL="342900" indent="-342900">
              <a:buAutoNum type="arabicPeriod"/>
            </a:pPr>
            <a:r>
              <a:rPr lang="en-GB" dirty="0"/>
              <a:t>Encourage the client to ask questions, seek advice and express any concerns </a:t>
            </a:r>
          </a:p>
          <a:p>
            <a:pPr marL="342900" indent="-342900">
              <a:buAutoNum type="arabicPeriod"/>
            </a:pPr>
            <a:r>
              <a:rPr lang="en-GB" dirty="0"/>
              <a:t>Establish the client’s needs in a manner which encourages the effective participation of the client and meets their particular requirements </a:t>
            </a:r>
          </a:p>
          <a:p>
            <a:pPr marL="342900" indent="-342900">
              <a:buAutoNum type="arabicPeriod"/>
            </a:pPr>
            <a:r>
              <a:rPr lang="en-GB" dirty="0"/>
              <a:t>Determine any contra-indications or restrictions that may be present and take the appropriate action </a:t>
            </a:r>
          </a:p>
          <a:p>
            <a:pPr marL="342900" indent="-342900">
              <a:buAutoNum type="arabicPeriod"/>
            </a:pPr>
            <a:r>
              <a:rPr lang="en-GB" dirty="0"/>
              <a:t>Evaluate the information obtained and determine the appropriate action with the client </a:t>
            </a:r>
          </a:p>
          <a:p>
            <a:pPr marL="342900" indent="-342900">
              <a:buAutoNum type="arabicPeriod"/>
            </a:pPr>
            <a:r>
              <a:rPr lang="en-GB" dirty="0"/>
              <a:t>Complete and maintain records in accordance with professional and legal requirements </a:t>
            </a:r>
          </a:p>
        </p:txBody>
      </p:sp>
    </p:spTree>
    <p:extLst>
      <p:ext uri="{BB962C8B-B14F-4D97-AF65-F5344CB8AC3E}">
        <p14:creationId xmlns:p14="http://schemas.microsoft.com/office/powerpoint/2010/main" val="2151843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869FCEE5-CE07-49F7-AFE3-68BC96FD38ED}"/>
              </a:ext>
            </a:extLst>
          </p:cNvPr>
          <p:cNvGraphicFramePr>
            <a:graphicFrameLocks noGrp="1"/>
          </p:cNvGraphicFramePr>
          <p:nvPr>
            <p:extLst>
              <p:ext uri="{D42A27DB-BD31-4B8C-83A1-F6EECF244321}">
                <p14:modId xmlns:p14="http://schemas.microsoft.com/office/powerpoint/2010/main" val="3566224921"/>
              </p:ext>
            </p:extLst>
          </p:nvPr>
        </p:nvGraphicFramePr>
        <p:xfrm>
          <a:off x="350729" y="1139867"/>
          <a:ext cx="1991638" cy="6608516"/>
        </p:xfrm>
        <a:graphic>
          <a:graphicData uri="http://schemas.openxmlformats.org/drawingml/2006/table">
            <a:tbl>
              <a:tblPr firstRow="1" bandRow="1">
                <a:tableStyleId>{F2DE63D5-997A-4646-A377-4702673A728D}</a:tableStyleId>
              </a:tblPr>
              <a:tblGrid>
                <a:gridCol w="1991638">
                  <a:extLst>
                    <a:ext uri="{9D8B030D-6E8A-4147-A177-3AD203B41FA5}">
                      <a16:colId xmlns:a16="http://schemas.microsoft.com/office/drawing/2014/main" val="929480710"/>
                    </a:ext>
                  </a:extLst>
                </a:gridCol>
              </a:tblGrid>
              <a:tr h="384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dirty="0">
                          <a:latin typeface="Times New Roman" panose="02020603050405020304" pitchFamily="18" charset="0"/>
                          <a:cs typeface="Times New Roman" panose="02020603050405020304" pitchFamily="18" charset="0"/>
                        </a:rPr>
                        <a:t>First Steps </a:t>
                      </a:r>
                    </a:p>
                  </a:txBody>
                  <a:tcPr marL="51435" marR="51435" marT="25718" marB="25718"/>
                </a:tc>
                <a:extLst>
                  <a:ext uri="{0D108BD9-81ED-4DB2-BD59-A6C34878D82A}">
                    <a16:rowId xmlns:a16="http://schemas.microsoft.com/office/drawing/2014/main" val="3428737683"/>
                  </a:ext>
                </a:extLst>
              </a:tr>
              <a:tr h="5661591">
                <a:tc>
                  <a:txBody>
                    <a:bodyPr/>
                    <a:lstStyle/>
                    <a:p>
                      <a:pPr marL="342900" indent="-342900">
                        <a:buAutoNum type="arabicParenR"/>
                      </a:pPr>
                      <a:r>
                        <a:rPr lang="en-GB" sz="1500" dirty="0">
                          <a:latin typeface="Times New Roman" panose="02020603050405020304" pitchFamily="18" charset="0"/>
                          <a:cs typeface="Times New Roman" panose="02020603050405020304" pitchFamily="18" charset="0"/>
                        </a:rPr>
                        <a:t>Get Insured, recommend Balens or Towergate insurance. </a:t>
                      </a:r>
                    </a:p>
                    <a:p>
                      <a:pPr marL="342900" indent="-342900">
                        <a:buAutoNum type="arabicParenR"/>
                      </a:pPr>
                      <a:r>
                        <a:rPr lang="en-GB" sz="1500" dirty="0">
                          <a:latin typeface="Times New Roman" panose="02020603050405020304" pitchFamily="18" charset="0"/>
                          <a:cs typeface="Times New Roman" panose="02020603050405020304" pitchFamily="18" charset="0"/>
                        </a:rPr>
                        <a:t>Get registered with the UK Reiki Federation </a:t>
                      </a:r>
                    </a:p>
                    <a:p>
                      <a:pPr marL="342900" indent="-342900">
                        <a:buAutoNum type="arabicParenR"/>
                      </a:pPr>
                      <a:r>
                        <a:rPr lang="en-GB" sz="1500" dirty="0">
                          <a:latin typeface="Times New Roman" panose="02020603050405020304" pitchFamily="18" charset="0"/>
                          <a:cs typeface="Times New Roman" panose="02020603050405020304" pitchFamily="18" charset="0"/>
                        </a:rPr>
                        <a:t>Start on Friends and Family  </a:t>
                      </a:r>
                    </a:p>
                    <a:p>
                      <a:pPr marL="342900" indent="-342900">
                        <a:buAutoNum type="arabicParenR"/>
                      </a:pPr>
                      <a:r>
                        <a:rPr lang="en-GB" sz="1500" dirty="0">
                          <a:latin typeface="Times New Roman" panose="02020603050405020304" pitchFamily="18" charset="0"/>
                          <a:cs typeface="Times New Roman" panose="02020603050405020304" pitchFamily="18" charset="0"/>
                        </a:rPr>
                        <a:t>Set your prices – charge slightly less than market value but increase to market value with experience. </a:t>
                      </a:r>
                    </a:p>
                    <a:p>
                      <a:pPr marL="342900" indent="-342900">
                        <a:buAutoNum type="arabicParenR"/>
                      </a:pPr>
                      <a:r>
                        <a:rPr lang="en-GB" sz="1500" dirty="0">
                          <a:latin typeface="Times New Roman" panose="02020603050405020304" pitchFamily="18" charset="0"/>
                          <a:cs typeface="Times New Roman" panose="02020603050405020304" pitchFamily="18" charset="0"/>
                        </a:rPr>
                        <a:t>Value your training and time spent. </a:t>
                      </a:r>
                    </a:p>
                    <a:p>
                      <a:pPr marL="342900" indent="-342900">
                        <a:buAutoNum type="arabicParenR"/>
                      </a:pPr>
                      <a:r>
                        <a:rPr lang="en-GB" sz="1500" kern="1200" dirty="0">
                          <a:solidFill>
                            <a:schemeClr val="tx1"/>
                          </a:solidFill>
                          <a:latin typeface="Times New Roman" panose="02020603050405020304" pitchFamily="18" charset="0"/>
                          <a:ea typeface="+mn-ea"/>
                          <a:cs typeface="Times New Roman" panose="02020603050405020304" pitchFamily="18" charset="0"/>
                        </a:rPr>
                        <a:t>You may want to be flexible with this, if a person is hard up or very sick. Again there should be a reciprocal energy exchange. This does not apply to the very sick or accident victims. </a:t>
                      </a:r>
                    </a:p>
                  </a:txBody>
                  <a:tcPr marL="51435" marR="51435" marT="25718" marB="25718"/>
                </a:tc>
                <a:extLst>
                  <a:ext uri="{0D108BD9-81ED-4DB2-BD59-A6C34878D82A}">
                    <a16:rowId xmlns:a16="http://schemas.microsoft.com/office/drawing/2014/main" val="192009662"/>
                  </a:ext>
                </a:extLst>
              </a:tr>
            </a:tbl>
          </a:graphicData>
        </a:graphic>
      </p:graphicFrame>
      <p:graphicFrame>
        <p:nvGraphicFramePr>
          <p:cNvPr id="7" name="Table 6">
            <a:extLst>
              <a:ext uri="{FF2B5EF4-FFF2-40B4-BE49-F238E27FC236}">
                <a16:creationId xmlns:a16="http://schemas.microsoft.com/office/drawing/2014/main" id="{EF266482-81CF-4040-B4D9-9458C31CBAC6}"/>
              </a:ext>
            </a:extLst>
          </p:cNvPr>
          <p:cNvGraphicFramePr>
            <a:graphicFrameLocks noGrp="1"/>
          </p:cNvGraphicFramePr>
          <p:nvPr/>
        </p:nvGraphicFramePr>
        <p:xfrm>
          <a:off x="2467627" y="1139868"/>
          <a:ext cx="2118173" cy="6960872"/>
        </p:xfrm>
        <a:graphic>
          <a:graphicData uri="http://schemas.openxmlformats.org/drawingml/2006/table">
            <a:tbl>
              <a:tblPr firstRow="1" bandRow="1">
                <a:tableStyleId>{F2DE63D5-997A-4646-A377-4702673A728D}</a:tableStyleId>
              </a:tblPr>
              <a:tblGrid>
                <a:gridCol w="2118173">
                  <a:extLst>
                    <a:ext uri="{9D8B030D-6E8A-4147-A177-3AD203B41FA5}">
                      <a16:colId xmlns:a16="http://schemas.microsoft.com/office/drawing/2014/main" val="929480710"/>
                    </a:ext>
                  </a:extLst>
                </a:gridCol>
              </a:tblGrid>
              <a:tr h="502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dirty="0">
                          <a:latin typeface="Times New Roman" panose="02020603050405020304" pitchFamily="18" charset="0"/>
                          <a:cs typeface="Times New Roman" panose="02020603050405020304" pitchFamily="18" charset="0"/>
                        </a:rPr>
                        <a:t>Client Rules </a:t>
                      </a:r>
                      <a:endParaRPr lang="en-GB" sz="1000" kern="1200" dirty="0">
                        <a:effectLst/>
                        <a:latin typeface="Times New Roman" panose="02020603050405020304" pitchFamily="18" charset="0"/>
                        <a:cs typeface="Times New Roman" panose="02020603050405020304" pitchFamily="18" charset="0"/>
                      </a:endParaRPr>
                    </a:p>
                    <a:p>
                      <a:endParaRPr lang="en-GB" sz="1500" dirty="0">
                        <a:latin typeface="Times New Roman" panose="02020603050405020304" pitchFamily="18" charset="0"/>
                        <a:cs typeface="Times New Roman" panose="02020603050405020304" pitchFamily="18" charset="0"/>
                      </a:endParaRPr>
                    </a:p>
                  </a:txBody>
                  <a:tcPr marL="51435" marR="51435" marT="25718" marB="25718"/>
                </a:tc>
                <a:extLst>
                  <a:ext uri="{0D108BD9-81ED-4DB2-BD59-A6C34878D82A}">
                    <a16:rowId xmlns:a16="http://schemas.microsoft.com/office/drawing/2014/main" val="3428737683"/>
                  </a:ext>
                </a:extLst>
              </a:tr>
              <a:tr h="4324471">
                <a:tc>
                  <a:txBody>
                    <a:bodyPr/>
                    <a:lstStyle/>
                    <a:p>
                      <a:pPr marL="342900" indent="-342900">
                        <a:buAutoNum type="arabicParenR"/>
                      </a:pPr>
                      <a:r>
                        <a:rPr lang="en-GB" sz="1500" dirty="0">
                          <a:latin typeface="Times New Roman" panose="02020603050405020304" pitchFamily="18" charset="0"/>
                          <a:cs typeface="Times New Roman" panose="02020603050405020304" pitchFamily="18" charset="0"/>
                        </a:rPr>
                        <a:t>Make sure you have permission</a:t>
                      </a:r>
                    </a:p>
                    <a:p>
                      <a:pPr marL="342900" indent="-342900">
                        <a:buAutoNum type="arabicParenR"/>
                      </a:pPr>
                      <a:r>
                        <a:rPr lang="en-GB" sz="1500" dirty="0">
                          <a:latin typeface="Times New Roman" panose="02020603050405020304" pitchFamily="18" charset="0"/>
                          <a:cs typeface="Times New Roman" panose="02020603050405020304" pitchFamily="18" charset="0"/>
                        </a:rPr>
                        <a:t>If you are doing touch reiki, make sure the client is comfortable with it and boundaries and where touch is administered have been communicated to the recipient. </a:t>
                      </a:r>
                    </a:p>
                    <a:p>
                      <a:pPr marL="342900" indent="-342900">
                        <a:buAutoNum type="arabicParenR"/>
                      </a:pPr>
                      <a:r>
                        <a:rPr lang="en-GB" sz="1500" dirty="0">
                          <a:latin typeface="Times New Roman" panose="02020603050405020304" pitchFamily="18" charset="0"/>
                          <a:cs typeface="Times New Roman" panose="02020603050405020304" pitchFamily="18" charset="0"/>
                        </a:rPr>
                        <a:t>Get them to sign a waiver</a:t>
                      </a:r>
                    </a:p>
                    <a:p>
                      <a:pPr marL="342900" indent="-342900">
                        <a:buAutoNum type="arabicParenR"/>
                      </a:pPr>
                      <a:r>
                        <a:rPr lang="en-GB" sz="1500" dirty="0">
                          <a:latin typeface="Times New Roman" panose="02020603050405020304" pitchFamily="18" charset="0"/>
                          <a:cs typeface="Times New Roman" panose="02020603050405020304" pitchFamily="18" charset="0"/>
                        </a:rPr>
                        <a:t>Get them to sign GDPR </a:t>
                      </a:r>
                    </a:p>
                    <a:p>
                      <a:pPr marL="342900" indent="-342900">
                        <a:buAutoNum type="arabicParenR"/>
                      </a:pPr>
                      <a:r>
                        <a:rPr lang="en-GB" sz="1500" dirty="0">
                          <a:latin typeface="Times New Roman" panose="02020603050405020304" pitchFamily="18" charset="0"/>
                          <a:cs typeface="Times New Roman" panose="02020603050405020304" pitchFamily="18" charset="0"/>
                        </a:rPr>
                        <a:t>Ask them what they expect from a session </a:t>
                      </a:r>
                    </a:p>
                    <a:p>
                      <a:pPr marL="342900" indent="-342900">
                        <a:buAutoNum type="arabicParenR"/>
                      </a:pPr>
                      <a:r>
                        <a:rPr lang="en-GB" sz="1500" dirty="0">
                          <a:latin typeface="Times New Roman" panose="02020603050405020304" pitchFamily="18" charset="0"/>
                          <a:cs typeface="Times New Roman" panose="02020603050405020304" pitchFamily="18" charset="0"/>
                        </a:rPr>
                        <a:t>Explain the process to them what they will experience</a:t>
                      </a:r>
                    </a:p>
                    <a:p>
                      <a:pPr marL="342900" indent="-342900">
                        <a:buAutoNum type="arabicParenR"/>
                      </a:pPr>
                      <a:r>
                        <a:rPr lang="en-GB" sz="1500" dirty="0">
                          <a:latin typeface="Times New Roman" panose="02020603050405020304" pitchFamily="18" charset="0"/>
                          <a:cs typeface="Times New Roman" panose="02020603050405020304" pitchFamily="18" charset="0"/>
                        </a:rPr>
                        <a:t>Give them after care advice: Drink more water, take a walk in nature, Epsom salt Bath. </a:t>
                      </a:r>
                    </a:p>
                    <a:p>
                      <a:pPr marL="342900" indent="-342900">
                        <a:buAutoNum type="arabicParenR"/>
                      </a:pPr>
                      <a:r>
                        <a:rPr lang="en-GB" sz="1500" dirty="0">
                          <a:latin typeface="Times New Roman" panose="02020603050405020304" pitchFamily="18" charset="0"/>
                          <a:cs typeface="Times New Roman" panose="02020603050405020304" pitchFamily="18" charset="0"/>
                        </a:rPr>
                        <a:t>They may experience dizziness, headaches, emotional release. </a:t>
                      </a:r>
                    </a:p>
                  </a:txBody>
                  <a:tcPr marL="51435" marR="51435" marT="25718" marB="25718"/>
                </a:tc>
                <a:extLst>
                  <a:ext uri="{0D108BD9-81ED-4DB2-BD59-A6C34878D82A}">
                    <a16:rowId xmlns:a16="http://schemas.microsoft.com/office/drawing/2014/main" val="192009662"/>
                  </a:ext>
                </a:extLst>
              </a:tr>
            </a:tbl>
          </a:graphicData>
        </a:graphic>
      </p:graphicFrame>
      <p:graphicFrame>
        <p:nvGraphicFramePr>
          <p:cNvPr id="8" name="Table 7">
            <a:extLst>
              <a:ext uri="{FF2B5EF4-FFF2-40B4-BE49-F238E27FC236}">
                <a16:creationId xmlns:a16="http://schemas.microsoft.com/office/drawing/2014/main" id="{54EFC777-38BB-4611-8870-B03EA848C9F7}"/>
              </a:ext>
            </a:extLst>
          </p:cNvPr>
          <p:cNvGraphicFramePr>
            <a:graphicFrameLocks noGrp="1"/>
          </p:cNvGraphicFramePr>
          <p:nvPr/>
        </p:nvGraphicFramePr>
        <p:xfrm>
          <a:off x="4660376" y="1139868"/>
          <a:ext cx="1953366" cy="7646672"/>
        </p:xfrm>
        <a:graphic>
          <a:graphicData uri="http://schemas.openxmlformats.org/drawingml/2006/table">
            <a:tbl>
              <a:tblPr firstRow="1" bandRow="1">
                <a:tableStyleId>{F2DE63D5-997A-4646-A377-4702673A728D}</a:tableStyleId>
              </a:tblPr>
              <a:tblGrid>
                <a:gridCol w="1953366">
                  <a:extLst>
                    <a:ext uri="{9D8B030D-6E8A-4147-A177-3AD203B41FA5}">
                      <a16:colId xmlns:a16="http://schemas.microsoft.com/office/drawing/2014/main" val="929480710"/>
                    </a:ext>
                  </a:extLst>
                </a:gridCol>
              </a:tblGrid>
              <a:tr h="7280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dirty="0">
                          <a:latin typeface="Times New Roman" panose="02020603050405020304" pitchFamily="18" charset="0"/>
                          <a:cs typeface="Times New Roman" panose="02020603050405020304" pitchFamily="18" charset="0"/>
                        </a:rPr>
                        <a:t>Reiki principles to follow</a:t>
                      </a:r>
                      <a:endParaRPr lang="en-GB" sz="1000" kern="1200" dirty="0">
                        <a:effectLst/>
                        <a:latin typeface="Times New Roman" panose="02020603050405020304" pitchFamily="18" charset="0"/>
                        <a:cs typeface="Times New Roman" panose="02020603050405020304" pitchFamily="18" charset="0"/>
                      </a:endParaRPr>
                    </a:p>
                    <a:p>
                      <a:endParaRPr lang="en-GB" sz="1500" dirty="0">
                        <a:latin typeface="Times New Roman" panose="02020603050405020304" pitchFamily="18" charset="0"/>
                        <a:cs typeface="Times New Roman" panose="02020603050405020304" pitchFamily="18" charset="0"/>
                      </a:endParaRPr>
                    </a:p>
                  </a:txBody>
                  <a:tcPr marL="51435" marR="51435" marT="25718" marB="25718"/>
                </a:tc>
                <a:extLst>
                  <a:ext uri="{0D108BD9-81ED-4DB2-BD59-A6C34878D82A}">
                    <a16:rowId xmlns:a16="http://schemas.microsoft.com/office/drawing/2014/main" val="3428737683"/>
                  </a:ext>
                </a:extLst>
              </a:tr>
              <a:tr h="4110843">
                <a:tc>
                  <a:txBody>
                    <a:bodyPr/>
                    <a:lstStyle/>
                    <a:p>
                      <a:pPr marL="342900" indent="-342900">
                        <a:buAutoNum type="arabicParenR"/>
                      </a:pPr>
                      <a:r>
                        <a:rPr lang="en-GB" sz="1500" dirty="0">
                          <a:latin typeface="Times New Roman" panose="02020603050405020304" pitchFamily="18" charset="0"/>
                          <a:cs typeface="Times New Roman" panose="02020603050405020304" pitchFamily="18" charset="0"/>
                        </a:rPr>
                        <a:t>Always have permission </a:t>
                      </a:r>
                    </a:p>
                    <a:p>
                      <a:pPr marL="342900" indent="-342900">
                        <a:buAutoNum type="arabicParenR"/>
                      </a:pPr>
                      <a:r>
                        <a:rPr lang="en-GB" sz="1500" dirty="0">
                          <a:latin typeface="Times New Roman" panose="02020603050405020304" pitchFamily="18" charset="0"/>
                          <a:cs typeface="Times New Roman" panose="02020603050405020304" pitchFamily="18" charset="0"/>
                        </a:rPr>
                        <a:t>Law of reciprocation – make sure there is a fair exchange for reiki administered. </a:t>
                      </a:r>
                    </a:p>
                    <a:p>
                      <a:pPr marL="342900" indent="-342900">
                        <a:buAutoNum type="arabicParenR"/>
                      </a:pPr>
                      <a:r>
                        <a:rPr lang="en-GB" sz="1500" dirty="0">
                          <a:latin typeface="Times New Roman" panose="02020603050405020304" pitchFamily="18" charset="0"/>
                          <a:cs typeface="Times New Roman" panose="02020603050405020304" pitchFamily="18" charset="0"/>
                        </a:rPr>
                        <a:t>Make sure you make it clear that it’s not a substitute for medical attention or counselling. It’s a complementary therapy.  </a:t>
                      </a:r>
                    </a:p>
                    <a:p>
                      <a:pPr marL="342900" indent="-342900">
                        <a:buAutoNum type="arabicParenR"/>
                      </a:pPr>
                      <a:r>
                        <a:rPr lang="en-GB" sz="1500" dirty="0">
                          <a:latin typeface="Times New Roman" panose="02020603050405020304" pitchFamily="18" charset="0"/>
                          <a:cs typeface="Times New Roman" panose="02020603050405020304" pitchFamily="18" charset="0"/>
                        </a:rPr>
                        <a:t>If they confide in you any criminal activity then you are bound to report it by law. </a:t>
                      </a:r>
                    </a:p>
                    <a:p>
                      <a:pPr marL="342900" indent="-342900">
                        <a:buAutoNum type="arabicParenR"/>
                      </a:pPr>
                      <a:r>
                        <a:rPr lang="en-GB" sz="1500" dirty="0">
                          <a:latin typeface="Times New Roman" panose="02020603050405020304" pitchFamily="18" charset="0"/>
                          <a:cs typeface="Times New Roman" panose="02020603050405020304" pitchFamily="18" charset="0"/>
                        </a:rPr>
                        <a:t>If it’s a child under 18, you must have a guardian in the room unless you are cleared to work with children. With DBS check and various other checks. </a:t>
                      </a:r>
                    </a:p>
                    <a:p>
                      <a:pPr marL="342900" indent="-342900">
                        <a:buAutoNum type="arabicParenR"/>
                      </a:pPr>
                      <a:endParaRPr lang="en-GB" sz="1500" dirty="0">
                        <a:latin typeface="Times New Roman" panose="02020603050405020304" pitchFamily="18" charset="0"/>
                        <a:cs typeface="Times New Roman" panose="02020603050405020304" pitchFamily="18" charset="0"/>
                      </a:endParaRPr>
                    </a:p>
                  </a:txBody>
                  <a:tcPr marL="51435" marR="51435" marT="25718" marB="25718"/>
                </a:tc>
                <a:extLst>
                  <a:ext uri="{0D108BD9-81ED-4DB2-BD59-A6C34878D82A}">
                    <a16:rowId xmlns:a16="http://schemas.microsoft.com/office/drawing/2014/main" val="192009662"/>
                  </a:ext>
                </a:extLst>
              </a:tr>
            </a:tbl>
          </a:graphicData>
        </a:graphic>
      </p:graphicFrame>
      <p:sp>
        <p:nvSpPr>
          <p:cNvPr id="11" name="TextBox 10">
            <a:extLst>
              <a:ext uri="{FF2B5EF4-FFF2-40B4-BE49-F238E27FC236}">
                <a16:creationId xmlns:a16="http://schemas.microsoft.com/office/drawing/2014/main" id="{301320FB-BF8D-40B3-A0DB-717C530A9B84}"/>
              </a:ext>
            </a:extLst>
          </p:cNvPr>
          <p:cNvSpPr txBox="1"/>
          <p:nvPr/>
        </p:nvSpPr>
        <p:spPr>
          <a:xfrm>
            <a:off x="731296" y="442530"/>
            <a:ext cx="4995028" cy="403957"/>
          </a:xfrm>
          <a:prstGeom prst="rect">
            <a:avLst/>
          </a:prstGeom>
          <a:noFill/>
        </p:spPr>
        <p:txBody>
          <a:bodyPr wrap="square" rtlCol="0">
            <a:spAutoFit/>
          </a:bodyPr>
          <a:lstStyle/>
          <a:p>
            <a:pPr algn="ctr"/>
            <a:r>
              <a:rPr lang="en-GB" sz="2025" u="sng" dirty="0">
                <a:latin typeface="Times New Roman" panose="02020603050405020304" pitchFamily="18" charset="0"/>
                <a:cs typeface="Times New Roman" panose="02020603050405020304" pitchFamily="18" charset="0"/>
              </a:rPr>
              <a:t>Reiki Client Guide </a:t>
            </a:r>
          </a:p>
        </p:txBody>
      </p:sp>
      <p:pic>
        <p:nvPicPr>
          <p:cNvPr id="10" name="Content Placeholder 9">
            <a:extLst>
              <a:ext uri="{FF2B5EF4-FFF2-40B4-BE49-F238E27FC236}">
                <a16:creationId xmlns:a16="http://schemas.microsoft.com/office/drawing/2014/main" id="{E33C28A1-B41A-4017-BDBA-EF78F4A579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6287" y="141654"/>
            <a:ext cx="2115138" cy="932234"/>
          </a:xfrm>
          <a:prstGeom prst="rect">
            <a:avLst/>
          </a:prstGeom>
        </p:spPr>
      </p:pic>
    </p:spTree>
    <p:extLst>
      <p:ext uri="{BB962C8B-B14F-4D97-AF65-F5344CB8AC3E}">
        <p14:creationId xmlns:p14="http://schemas.microsoft.com/office/powerpoint/2010/main" val="2468478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54EFC777-38BB-4611-8870-B03EA848C9F7}"/>
              </a:ext>
            </a:extLst>
          </p:cNvPr>
          <p:cNvGraphicFramePr>
            <a:graphicFrameLocks noGrp="1"/>
          </p:cNvGraphicFramePr>
          <p:nvPr>
            <p:extLst>
              <p:ext uri="{D42A27DB-BD31-4B8C-83A1-F6EECF244321}">
                <p14:modId xmlns:p14="http://schemas.microsoft.com/office/powerpoint/2010/main" val="4040538098"/>
              </p:ext>
            </p:extLst>
          </p:nvPr>
        </p:nvGraphicFramePr>
        <p:xfrm>
          <a:off x="977724" y="1073888"/>
          <a:ext cx="4267376" cy="6494439"/>
        </p:xfrm>
        <a:graphic>
          <a:graphicData uri="http://schemas.openxmlformats.org/drawingml/2006/table">
            <a:tbl>
              <a:tblPr firstRow="1" bandRow="1">
                <a:tableStyleId>{F2DE63D5-997A-4646-A377-4702673A728D}</a:tableStyleId>
              </a:tblPr>
              <a:tblGrid>
                <a:gridCol w="4267376">
                  <a:extLst>
                    <a:ext uri="{9D8B030D-6E8A-4147-A177-3AD203B41FA5}">
                      <a16:colId xmlns:a16="http://schemas.microsoft.com/office/drawing/2014/main" val="929480710"/>
                    </a:ext>
                  </a:extLst>
                </a:gridCol>
              </a:tblGrid>
              <a:tr h="7280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dirty="0">
                          <a:latin typeface="Times New Roman" panose="02020603050405020304" pitchFamily="18" charset="0"/>
                          <a:cs typeface="Times New Roman" panose="02020603050405020304" pitchFamily="18" charset="0"/>
                        </a:rPr>
                        <a:t>Reiki principles to follow</a:t>
                      </a:r>
                      <a:endParaRPr lang="en-GB" sz="1000" kern="1200" dirty="0">
                        <a:effectLst/>
                        <a:latin typeface="Times New Roman" panose="02020603050405020304" pitchFamily="18" charset="0"/>
                        <a:cs typeface="Times New Roman" panose="02020603050405020304" pitchFamily="18" charset="0"/>
                      </a:endParaRPr>
                    </a:p>
                    <a:p>
                      <a:endParaRPr lang="en-GB" sz="1500" dirty="0">
                        <a:latin typeface="Times New Roman" panose="02020603050405020304" pitchFamily="18" charset="0"/>
                        <a:cs typeface="Times New Roman" panose="02020603050405020304" pitchFamily="18" charset="0"/>
                      </a:endParaRPr>
                    </a:p>
                  </a:txBody>
                  <a:tcPr marL="51435" marR="51435" marT="25718" marB="25718"/>
                </a:tc>
                <a:extLst>
                  <a:ext uri="{0D108BD9-81ED-4DB2-BD59-A6C34878D82A}">
                    <a16:rowId xmlns:a16="http://schemas.microsoft.com/office/drawing/2014/main" val="3428737683"/>
                  </a:ext>
                </a:extLst>
              </a:tr>
              <a:tr h="4110843">
                <a:tc>
                  <a:txBody>
                    <a:bodyPr/>
                    <a:lstStyle/>
                    <a:p>
                      <a:pPr marL="0" indent="0">
                        <a:buNone/>
                      </a:pPr>
                      <a:r>
                        <a:rPr lang="en-GB" sz="1500" dirty="0">
                          <a:latin typeface="Times New Roman" panose="02020603050405020304" pitchFamily="18" charset="0"/>
                          <a:cs typeface="Times New Roman" panose="02020603050405020304" pitchFamily="18" charset="0"/>
                        </a:rPr>
                        <a:t>6) If the client is likely to harm themselves or others then you have to report it to the police. </a:t>
                      </a:r>
                    </a:p>
                    <a:p>
                      <a:pPr marL="0" indent="0">
                        <a:buNone/>
                      </a:pPr>
                      <a:r>
                        <a:rPr lang="en-GB" sz="1500" dirty="0">
                          <a:latin typeface="Times New Roman" panose="02020603050405020304" pitchFamily="18" charset="0"/>
                          <a:cs typeface="Times New Roman" panose="02020603050405020304" pitchFamily="18" charset="0"/>
                        </a:rPr>
                        <a:t>7) If you are treating a pet you have to have permission from the owner. </a:t>
                      </a:r>
                    </a:p>
                    <a:p>
                      <a:pPr marL="0" indent="0">
                        <a:buNone/>
                      </a:pPr>
                      <a:r>
                        <a:rPr lang="en-GB" sz="1500" dirty="0">
                          <a:latin typeface="Times New Roman" panose="02020603050405020304" pitchFamily="18" charset="0"/>
                          <a:cs typeface="Times New Roman" panose="02020603050405020304" pitchFamily="18" charset="0"/>
                        </a:rPr>
                        <a:t>8) You can treat an emergency case with out permission</a:t>
                      </a:r>
                    </a:p>
                    <a:p>
                      <a:pPr marL="0" indent="0">
                        <a:buNone/>
                      </a:pPr>
                      <a:r>
                        <a:rPr lang="en-GB" sz="1500" dirty="0">
                          <a:latin typeface="Times New Roman" panose="02020603050405020304" pitchFamily="18" charset="0"/>
                          <a:cs typeface="Times New Roman" panose="02020603050405020304" pitchFamily="18" charset="0"/>
                        </a:rPr>
                        <a:t>9) You can treat blood relative or someone </a:t>
                      </a:r>
                      <a:r>
                        <a:rPr lang="en-GB" sz="1500" dirty="0" err="1">
                          <a:latin typeface="Times New Roman" panose="02020603050405020304" pitchFamily="18" charset="0"/>
                          <a:cs typeface="Times New Roman" panose="02020603050405020304" pitchFamily="18" charset="0"/>
                        </a:rPr>
                        <a:t>whos</a:t>
                      </a:r>
                      <a:r>
                        <a:rPr lang="en-GB" sz="1500" dirty="0">
                          <a:latin typeface="Times New Roman" panose="02020603050405020304" pitchFamily="18" charset="0"/>
                          <a:cs typeface="Times New Roman" panose="02020603050405020304" pitchFamily="18" charset="0"/>
                        </a:rPr>
                        <a:t> having a direct impact on your life like a husband or boyfriend. Even then it’s best to obtain permission</a:t>
                      </a:r>
                    </a:p>
                    <a:p>
                      <a:pPr marL="0" indent="0">
                        <a:buNone/>
                      </a:pPr>
                      <a:endParaRPr lang="en-GB" sz="1500" dirty="0">
                        <a:latin typeface="Times New Roman" panose="02020603050405020304" pitchFamily="18" charset="0"/>
                        <a:cs typeface="Times New Roman" panose="02020603050405020304" pitchFamily="18" charset="0"/>
                      </a:endParaRPr>
                    </a:p>
                    <a:p>
                      <a:pPr marL="0" indent="0">
                        <a:buNone/>
                      </a:pPr>
                      <a:r>
                        <a:rPr lang="en-GB" sz="1500" dirty="0">
                          <a:latin typeface="Times New Roman" panose="02020603050405020304" pitchFamily="18" charset="0"/>
                          <a:cs typeface="Times New Roman" panose="02020603050405020304" pitchFamily="18" charset="0"/>
                        </a:rPr>
                        <a:t>9) If the client is needing emergency treatment then you should phone the emergency services</a:t>
                      </a:r>
                    </a:p>
                    <a:p>
                      <a:pPr marL="0" indent="0">
                        <a:buNone/>
                      </a:pPr>
                      <a:r>
                        <a:rPr lang="en-GB" sz="1500" dirty="0">
                          <a:latin typeface="Times New Roman" panose="02020603050405020304" pitchFamily="18" charset="0"/>
                          <a:cs typeface="Times New Roman" panose="02020603050405020304" pitchFamily="18" charset="0"/>
                        </a:rPr>
                        <a:t>10) You can refuse to give treatment if you are ill, tired or the client is being disrespectful, is asking you to prove the treatment and not giving you any information if the client has taken alcohol or drugs. </a:t>
                      </a:r>
                    </a:p>
                    <a:p>
                      <a:pPr marL="0" indent="0">
                        <a:buNone/>
                      </a:pPr>
                      <a:r>
                        <a:rPr lang="en-GB" sz="1500" dirty="0">
                          <a:latin typeface="Times New Roman" panose="02020603050405020304" pitchFamily="18" charset="0"/>
                          <a:cs typeface="Times New Roman" panose="02020603050405020304" pitchFamily="18" charset="0"/>
                        </a:rPr>
                        <a:t>11) Special care needs to be taken with the elderly, the dying, children, pregnant women. </a:t>
                      </a:r>
                    </a:p>
                    <a:p>
                      <a:pPr marL="0" indent="0">
                        <a:buNone/>
                      </a:pPr>
                      <a:r>
                        <a:rPr lang="en-GB" sz="1500" dirty="0">
                          <a:latin typeface="Times New Roman" panose="02020603050405020304" pitchFamily="18" charset="0"/>
                          <a:cs typeface="Times New Roman" panose="02020603050405020304" pitchFamily="18" charset="0"/>
                        </a:rPr>
                        <a:t>12) You cannot give reiki to someone with a pace maker</a:t>
                      </a:r>
                    </a:p>
                    <a:p>
                      <a:pPr marL="0" indent="0">
                        <a:buNone/>
                      </a:pPr>
                      <a:r>
                        <a:rPr lang="en-GB" sz="1500" dirty="0">
                          <a:latin typeface="Times New Roman" panose="02020603050405020304" pitchFamily="18" charset="0"/>
                          <a:cs typeface="Times New Roman" panose="02020603050405020304" pitchFamily="18" charset="0"/>
                        </a:rPr>
                        <a:t>13) Reiki can sometimes make a pain worse before it gets better. In this case you have to advice the client to go to medical care.  The important thing is not to panic. You can check up the patient in a few days to check on their condition.</a:t>
                      </a:r>
                    </a:p>
                  </a:txBody>
                  <a:tcPr marL="51435" marR="51435" marT="25718" marB="25718"/>
                </a:tc>
                <a:extLst>
                  <a:ext uri="{0D108BD9-81ED-4DB2-BD59-A6C34878D82A}">
                    <a16:rowId xmlns:a16="http://schemas.microsoft.com/office/drawing/2014/main" val="192009662"/>
                  </a:ext>
                </a:extLst>
              </a:tr>
            </a:tbl>
          </a:graphicData>
        </a:graphic>
      </p:graphicFrame>
      <p:sp>
        <p:nvSpPr>
          <p:cNvPr id="11" name="TextBox 10">
            <a:extLst>
              <a:ext uri="{FF2B5EF4-FFF2-40B4-BE49-F238E27FC236}">
                <a16:creationId xmlns:a16="http://schemas.microsoft.com/office/drawing/2014/main" id="{301320FB-BF8D-40B3-A0DB-717C530A9B84}"/>
              </a:ext>
            </a:extLst>
          </p:cNvPr>
          <p:cNvSpPr txBox="1"/>
          <p:nvPr/>
        </p:nvSpPr>
        <p:spPr>
          <a:xfrm>
            <a:off x="731296" y="442530"/>
            <a:ext cx="4995028" cy="403957"/>
          </a:xfrm>
          <a:prstGeom prst="rect">
            <a:avLst/>
          </a:prstGeom>
          <a:noFill/>
        </p:spPr>
        <p:txBody>
          <a:bodyPr wrap="square" rtlCol="0">
            <a:spAutoFit/>
          </a:bodyPr>
          <a:lstStyle/>
          <a:p>
            <a:pPr algn="ctr"/>
            <a:r>
              <a:rPr lang="en-GB" sz="2025" u="sng" dirty="0">
                <a:latin typeface="Times New Roman" panose="02020603050405020304" pitchFamily="18" charset="0"/>
                <a:cs typeface="Times New Roman" panose="02020603050405020304" pitchFamily="18" charset="0"/>
              </a:rPr>
              <a:t>Reiki Guide </a:t>
            </a:r>
          </a:p>
        </p:txBody>
      </p:sp>
      <p:pic>
        <p:nvPicPr>
          <p:cNvPr id="10" name="Content Placeholder 9">
            <a:extLst>
              <a:ext uri="{FF2B5EF4-FFF2-40B4-BE49-F238E27FC236}">
                <a16:creationId xmlns:a16="http://schemas.microsoft.com/office/drawing/2014/main" id="{E33C28A1-B41A-4017-BDBA-EF78F4A579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6287" y="141654"/>
            <a:ext cx="2115138" cy="932234"/>
          </a:xfrm>
          <a:prstGeom prst="rect">
            <a:avLst/>
          </a:prstGeom>
        </p:spPr>
      </p:pic>
    </p:spTree>
    <p:extLst>
      <p:ext uri="{BB962C8B-B14F-4D97-AF65-F5344CB8AC3E}">
        <p14:creationId xmlns:p14="http://schemas.microsoft.com/office/powerpoint/2010/main" val="2586048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7A8D2-4D15-4B05-9C83-CE66E3FE47A5}"/>
              </a:ext>
            </a:extLst>
          </p:cNvPr>
          <p:cNvSpPr>
            <a:spLocks noGrp="1"/>
          </p:cNvSpPr>
          <p:nvPr>
            <p:ph type="title"/>
          </p:nvPr>
        </p:nvSpPr>
        <p:spPr>
          <a:xfrm>
            <a:off x="626995" y="1493509"/>
            <a:ext cx="5915025" cy="615454"/>
          </a:xfrm>
        </p:spPr>
        <p:txBody>
          <a:bodyPr>
            <a:noAutofit/>
          </a:bodyPr>
          <a:lstStyle/>
          <a:p>
            <a:br>
              <a:rPr lang="en-GB" sz="2400" b="1" u="sng" dirty="0">
                <a:solidFill>
                  <a:srgbClr val="7030A0"/>
                </a:solidFill>
              </a:rPr>
            </a:br>
            <a:br>
              <a:rPr lang="en-GB" sz="2400" b="1" u="sng" dirty="0">
                <a:solidFill>
                  <a:srgbClr val="7030A0"/>
                </a:solidFill>
              </a:rPr>
            </a:br>
            <a:br>
              <a:rPr lang="en-GB" sz="2400" b="1" u="sng" dirty="0">
                <a:solidFill>
                  <a:srgbClr val="7030A0"/>
                </a:solidFill>
              </a:rPr>
            </a:br>
            <a:br>
              <a:rPr lang="en-GB" sz="2400" b="1" u="sng" dirty="0">
                <a:solidFill>
                  <a:srgbClr val="7030A0"/>
                </a:solidFill>
              </a:rPr>
            </a:br>
            <a:br>
              <a:rPr lang="en-GB" sz="2400" b="1" u="sng" dirty="0">
                <a:solidFill>
                  <a:srgbClr val="7030A0"/>
                </a:solidFill>
              </a:rPr>
            </a:br>
            <a:br>
              <a:rPr lang="en-GB" sz="2400" b="1" u="sng" dirty="0">
                <a:solidFill>
                  <a:srgbClr val="7030A0"/>
                </a:solidFill>
              </a:rPr>
            </a:br>
            <a:br>
              <a:rPr lang="en-GB" sz="2400" b="1" u="sng" dirty="0">
                <a:solidFill>
                  <a:srgbClr val="7030A0"/>
                </a:solidFill>
              </a:rPr>
            </a:br>
            <a:br>
              <a:rPr lang="en-GB" sz="2400" b="1" u="sng" dirty="0">
                <a:solidFill>
                  <a:srgbClr val="7030A0"/>
                </a:solidFill>
              </a:rPr>
            </a:br>
            <a:br>
              <a:rPr lang="en-GB" sz="2400" b="1" u="sng" dirty="0">
                <a:solidFill>
                  <a:srgbClr val="7030A0"/>
                </a:solidFill>
              </a:rPr>
            </a:br>
            <a:br>
              <a:rPr lang="en-GB" sz="2400" b="1" u="sng" dirty="0">
                <a:solidFill>
                  <a:srgbClr val="7030A0"/>
                </a:solidFill>
              </a:rPr>
            </a:br>
            <a:br>
              <a:rPr lang="en-GB" sz="2400" b="1" u="sng" dirty="0">
                <a:solidFill>
                  <a:srgbClr val="7030A0"/>
                </a:solidFill>
              </a:rPr>
            </a:br>
            <a:br>
              <a:rPr lang="en-GB" sz="2400" b="1" u="sng" dirty="0">
                <a:solidFill>
                  <a:srgbClr val="7030A0"/>
                </a:solidFill>
              </a:rPr>
            </a:br>
            <a:br>
              <a:rPr lang="en-GB" sz="2400" b="1" u="sng" dirty="0">
                <a:solidFill>
                  <a:srgbClr val="7030A0"/>
                </a:solidFill>
              </a:rPr>
            </a:br>
            <a:br>
              <a:rPr lang="en-GB" sz="2400" b="1" u="sng" dirty="0">
                <a:solidFill>
                  <a:srgbClr val="7030A0"/>
                </a:solidFill>
              </a:rPr>
            </a:br>
            <a:r>
              <a:rPr lang="en-GB" sz="2400" b="1" u="sng" dirty="0">
                <a:solidFill>
                  <a:srgbClr val="7030A0"/>
                </a:solidFill>
              </a:rPr>
              <a:t>Course Content: </a:t>
            </a:r>
            <a:br>
              <a:rPr lang="en-GB" sz="2400" b="1" u="sng" dirty="0">
                <a:solidFill>
                  <a:srgbClr val="7030A0"/>
                </a:solidFill>
              </a:rPr>
            </a:br>
            <a:br>
              <a:rPr lang="en-GB" sz="2400" b="1" u="sng" dirty="0">
                <a:solidFill>
                  <a:srgbClr val="7030A0"/>
                </a:solidFill>
              </a:rPr>
            </a:br>
            <a:br>
              <a:rPr lang="en-GB" sz="2400" b="1" u="sng" dirty="0">
                <a:solidFill>
                  <a:srgbClr val="7030A0"/>
                </a:solidFill>
              </a:rPr>
            </a:br>
            <a:br>
              <a:rPr lang="en-GB" sz="2400" b="1" u="sng" dirty="0">
                <a:solidFill>
                  <a:srgbClr val="7030A0"/>
                </a:solidFill>
              </a:rPr>
            </a:br>
            <a:br>
              <a:rPr lang="en-GB" sz="2400" b="1" u="sng" dirty="0">
                <a:solidFill>
                  <a:srgbClr val="7030A0"/>
                </a:solidFill>
              </a:rPr>
            </a:br>
            <a:br>
              <a:rPr lang="en-GB" sz="2400" b="1" u="sng" dirty="0">
                <a:solidFill>
                  <a:srgbClr val="7030A0"/>
                </a:solidFill>
              </a:rPr>
            </a:br>
            <a:br>
              <a:rPr lang="en-GB" sz="2400" b="1" u="sng" dirty="0">
                <a:solidFill>
                  <a:srgbClr val="7030A0"/>
                </a:solidFill>
              </a:rPr>
            </a:br>
            <a:br>
              <a:rPr lang="en-GB" sz="2400" b="1" u="sng" dirty="0">
                <a:solidFill>
                  <a:srgbClr val="7030A0"/>
                </a:solidFill>
              </a:rPr>
            </a:br>
            <a:br>
              <a:rPr lang="en-GB" sz="1400" b="1" u="sng" dirty="0">
                <a:solidFill>
                  <a:srgbClr val="9F5FCF"/>
                </a:solidFill>
                <a:latin typeface="Times New Roman" panose="02020603050405020304" pitchFamily="18" charset="0"/>
                <a:cs typeface="Times New Roman" panose="02020603050405020304" pitchFamily="18" charset="0"/>
              </a:rPr>
            </a:br>
            <a:br>
              <a:rPr lang="en-GB" sz="2400" b="1" u="sng" dirty="0">
                <a:solidFill>
                  <a:srgbClr val="9F5FCF"/>
                </a:solidFill>
                <a:latin typeface="+mn-lt"/>
              </a:rPr>
            </a:br>
            <a:br>
              <a:rPr lang="en-GB" sz="2400" b="1" u="sng" dirty="0">
                <a:solidFill>
                  <a:srgbClr val="9F5FCF"/>
                </a:solidFill>
                <a:latin typeface="+mn-lt"/>
              </a:rPr>
            </a:br>
            <a:br>
              <a:rPr lang="en-GB" sz="2400" b="1" u="sng" dirty="0">
                <a:solidFill>
                  <a:srgbClr val="9F5FCF"/>
                </a:solidFill>
                <a:latin typeface="+mn-lt"/>
              </a:rPr>
            </a:br>
            <a:br>
              <a:rPr lang="en-GB" sz="2400" b="1" u="sng" dirty="0">
                <a:solidFill>
                  <a:srgbClr val="7030A0"/>
                </a:solidFill>
              </a:rPr>
            </a:br>
            <a:endParaRPr lang="en-GB" sz="2400" b="1" u="sng" dirty="0">
              <a:solidFill>
                <a:srgbClr val="7030A0"/>
              </a:solidFill>
            </a:endParaRPr>
          </a:p>
        </p:txBody>
      </p:sp>
      <p:pic>
        <p:nvPicPr>
          <p:cNvPr id="10" name="Content Placeholder 9">
            <a:extLst>
              <a:ext uri="{FF2B5EF4-FFF2-40B4-BE49-F238E27FC236}">
                <a16:creationId xmlns:a16="http://schemas.microsoft.com/office/drawing/2014/main" id="{43422D84-C417-4EDB-A3A6-4B03FFEB453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86287" y="141654"/>
            <a:ext cx="2115138" cy="932234"/>
          </a:xfrm>
        </p:spPr>
      </p:pic>
      <p:sp>
        <p:nvSpPr>
          <p:cNvPr id="3" name="Footer Placeholder 2">
            <a:extLst>
              <a:ext uri="{FF2B5EF4-FFF2-40B4-BE49-F238E27FC236}">
                <a16:creationId xmlns:a16="http://schemas.microsoft.com/office/drawing/2014/main" id="{26DF4AC6-70F1-4E2F-A6A5-7D305D497FFE}"/>
              </a:ext>
            </a:extLst>
          </p:cNvPr>
          <p:cNvSpPr>
            <a:spLocks noGrp="1"/>
          </p:cNvSpPr>
          <p:nvPr>
            <p:ph type="ftr" sz="quarter" idx="11"/>
          </p:nvPr>
        </p:nvSpPr>
        <p:spPr>
          <a:xfrm>
            <a:off x="2271712" y="8649704"/>
            <a:ext cx="2314575" cy="486833"/>
          </a:xfrm>
        </p:spPr>
        <p:txBody>
          <a:bodyPr/>
          <a:lstStyle/>
          <a:p>
            <a:r>
              <a:rPr lang="en-GB" dirty="0"/>
              <a:t>Copyright Sneha Ramji @2019</a:t>
            </a:r>
          </a:p>
        </p:txBody>
      </p:sp>
      <p:sp>
        <p:nvSpPr>
          <p:cNvPr id="4" name="Slide Number Placeholder 3">
            <a:extLst>
              <a:ext uri="{FF2B5EF4-FFF2-40B4-BE49-F238E27FC236}">
                <a16:creationId xmlns:a16="http://schemas.microsoft.com/office/drawing/2014/main" id="{AE233D25-4EBB-4558-BE5F-61CFA80EC80A}"/>
              </a:ext>
            </a:extLst>
          </p:cNvPr>
          <p:cNvSpPr>
            <a:spLocks noGrp="1"/>
          </p:cNvSpPr>
          <p:nvPr>
            <p:ph type="sldNum" sz="quarter" idx="12"/>
          </p:nvPr>
        </p:nvSpPr>
        <p:spPr/>
        <p:txBody>
          <a:bodyPr/>
          <a:lstStyle/>
          <a:p>
            <a:fld id="{D709BFDC-45E7-4EAA-B76D-C25BBEBF65C1}" type="slidenum">
              <a:rPr lang="en-GB" smtClean="0"/>
              <a:t>2</a:t>
            </a:fld>
            <a:endParaRPr lang="en-GB" dirty="0"/>
          </a:p>
        </p:txBody>
      </p:sp>
      <p:graphicFrame>
        <p:nvGraphicFramePr>
          <p:cNvPr id="11" name="Table 10">
            <a:extLst>
              <a:ext uri="{FF2B5EF4-FFF2-40B4-BE49-F238E27FC236}">
                <a16:creationId xmlns:a16="http://schemas.microsoft.com/office/drawing/2014/main" id="{6CA62FCA-50D5-4F46-BC4E-7A9C5FF1D999}"/>
              </a:ext>
            </a:extLst>
          </p:cNvPr>
          <p:cNvGraphicFramePr>
            <a:graphicFrameLocks noGrp="1"/>
          </p:cNvGraphicFramePr>
          <p:nvPr>
            <p:extLst>
              <p:ext uri="{D42A27DB-BD31-4B8C-83A1-F6EECF244321}">
                <p14:modId xmlns:p14="http://schemas.microsoft.com/office/powerpoint/2010/main" val="3602774838"/>
              </p:ext>
            </p:extLst>
          </p:nvPr>
        </p:nvGraphicFramePr>
        <p:xfrm>
          <a:off x="790467" y="2430556"/>
          <a:ext cx="4435632" cy="6383225"/>
        </p:xfrm>
        <a:graphic>
          <a:graphicData uri="http://schemas.openxmlformats.org/drawingml/2006/table">
            <a:tbl>
              <a:tblPr/>
              <a:tblGrid>
                <a:gridCol w="4435632">
                  <a:extLst>
                    <a:ext uri="{9D8B030D-6E8A-4147-A177-3AD203B41FA5}">
                      <a16:colId xmlns:a16="http://schemas.microsoft.com/office/drawing/2014/main" val="2107568182"/>
                    </a:ext>
                  </a:extLst>
                </a:gridCol>
              </a:tblGrid>
              <a:tr h="299788">
                <a:tc>
                  <a:txBody>
                    <a:bodyPr/>
                    <a:lstStyle/>
                    <a:p>
                      <a:pPr algn="l" fontAlgn="b"/>
                      <a:r>
                        <a:rPr lang="en-GB" sz="1400" b="0" i="0" u="none" strike="noStrike">
                          <a:solidFill>
                            <a:srgbClr val="000000"/>
                          </a:solidFill>
                          <a:effectLst/>
                          <a:latin typeface="Times New Roman" panose="02020603050405020304" pitchFamily="18" charset="0"/>
                          <a:cs typeface="Times New Roman" panose="02020603050405020304" pitchFamily="18" charset="0"/>
                        </a:rPr>
                        <a:t>REIKI II Introduction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21409241"/>
                  </a:ext>
                </a:extLst>
              </a:tr>
              <a:tr h="299788">
                <a:tc>
                  <a:txBody>
                    <a:bodyPr/>
                    <a:lstStyle/>
                    <a:p>
                      <a:pPr algn="l" fontAlgn="b"/>
                      <a:r>
                        <a:rPr lang="en-GB" sz="1400" b="0" i="0" u="none" strike="noStrike">
                          <a:solidFill>
                            <a:srgbClr val="000000"/>
                          </a:solidFill>
                          <a:effectLst/>
                          <a:latin typeface="Times New Roman" panose="02020603050405020304" pitchFamily="18" charset="0"/>
                          <a:cs typeface="Times New Roman" panose="02020603050405020304" pitchFamily="18" charset="0"/>
                        </a:rPr>
                        <a:t>Course Outcome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78937628"/>
                  </a:ext>
                </a:extLst>
              </a:tr>
              <a:tr h="299788">
                <a:tc>
                  <a:txBody>
                    <a:bodyPr/>
                    <a:lstStyle/>
                    <a:p>
                      <a:pPr algn="l" fontAlgn="b"/>
                      <a:r>
                        <a:rPr lang="en-GB" sz="1400" b="0" i="0" u="none" strike="noStrike">
                          <a:solidFill>
                            <a:srgbClr val="000000"/>
                          </a:solidFill>
                          <a:effectLst/>
                          <a:latin typeface="Times New Roman" panose="02020603050405020304" pitchFamily="18" charset="0"/>
                          <a:cs typeface="Times New Roman" panose="02020603050405020304" pitchFamily="18" charset="0"/>
                        </a:rPr>
                        <a:t>Cho Ku Rai</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1418742"/>
                  </a:ext>
                </a:extLst>
              </a:tr>
              <a:tr h="299788">
                <a:tc>
                  <a:txBody>
                    <a:bodyPr/>
                    <a:lstStyle/>
                    <a:p>
                      <a:pPr algn="l" fontAlgn="b"/>
                      <a:r>
                        <a:rPr lang="en-GB" sz="1400" b="0" i="0" u="none" strike="noStrike" dirty="0">
                          <a:solidFill>
                            <a:srgbClr val="000000"/>
                          </a:solidFill>
                          <a:effectLst/>
                          <a:latin typeface="Times New Roman" panose="02020603050405020304" pitchFamily="18" charset="0"/>
                          <a:cs typeface="Times New Roman" panose="02020603050405020304" pitchFamily="18" charset="0"/>
                        </a:rPr>
                        <a:t>Drawing Cho Ku Rei</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66653653"/>
                  </a:ext>
                </a:extLst>
              </a:tr>
              <a:tr h="299788">
                <a:tc>
                  <a:txBody>
                    <a:bodyPr/>
                    <a:lstStyle/>
                    <a:p>
                      <a:pPr algn="l" fontAlgn="b"/>
                      <a:r>
                        <a:rPr lang="en-GB" sz="1400" b="0" i="0" u="none" strike="noStrike" dirty="0">
                          <a:solidFill>
                            <a:srgbClr val="000000"/>
                          </a:solidFill>
                          <a:effectLst/>
                          <a:latin typeface="Times New Roman" panose="02020603050405020304" pitchFamily="18" charset="0"/>
                          <a:cs typeface="Times New Roman" panose="02020603050405020304" pitchFamily="18" charset="0"/>
                        </a:rPr>
                        <a:t>Uses for Cho Ku Rei</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64801413"/>
                  </a:ext>
                </a:extLst>
              </a:tr>
              <a:tr h="299788">
                <a:tc>
                  <a:txBody>
                    <a:bodyPr/>
                    <a:lstStyle/>
                    <a:p>
                      <a:pPr algn="l" fontAlgn="b"/>
                      <a:r>
                        <a:rPr lang="en-GB" sz="1400" b="0" i="0" u="none" strike="noStrike">
                          <a:solidFill>
                            <a:srgbClr val="000000"/>
                          </a:solidFill>
                          <a:effectLst/>
                          <a:latin typeface="Times New Roman" panose="02020603050405020304" pitchFamily="18" charset="0"/>
                          <a:cs typeface="Times New Roman" panose="02020603050405020304" pitchFamily="18" charset="0"/>
                        </a:rPr>
                        <a:t>Sei  He Ki</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67678686"/>
                  </a:ext>
                </a:extLst>
              </a:tr>
              <a:tr h="387465">
                <a:tc>
                  <a:txBody>
                    <a:bodyPr/>
                    <a:lstStyle/>
                    <a:p>
                      <a:pPr algn="l" fontAlgn="b"/>
                      <a:r>
                        <a:rPr lang="en-GB" sz="1400" b="0" i="0" u="none" strike="noStrike" dirty="0">
                          <a:solidFill>
                            <a:srgbClr val="000000"/>
                          </a:solidFill>
                          <a:effectLst/>
                          <a:latin typeface="Times New Roman" panose="02020603050405020304" pitchFamily="18" charset="0"/>
                          <a:cs typeface="Times New Roman" panose="02020603050405020304" pitchFamily="18" charset="0"/>
                        </a:rPr>
                        <a:t>Drawing Se He Ki</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26139798"/>
                  </a:ext>
                </a:extLst>
              </a:tr>
              <a:tr h="299788">
                <a:tc>
                  <a:txBody>
                    <a:bodyPr/>
                    <a:lstStyle/>
                    <a:p>
                      <a:pPr algn="l" fontAlgn="b"/>
                      <a:r>
                        <a:rPr lang="de-DE" sz="1400" b="0" i="0" u="none" strike="noStrike" dirty="0">
                          <a:solidFill>
                            <a:srgbClr val="000000"/>
                          </a:solidFill>
                          <a:effectLst/>
                          <a:latin typeface="Times New Roman" panose="02020603050405020304" pitchFamily="18" charset="0"/>
                          <a:cs typeface="Times New Roman" panose="02020603050405020304" pitchFamily="18" charset="0"/>
                        </a:rPr>
                        <a:t>Uses for Se Hei Ki</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74990609"/>
                  </a:ext>
                </a:extLst>
              </a:tr>
              <a:tr h="299788">
                <a:tc>
                  <a:txBody>
                    <a:bodyPr/>
                    <a:lstStyle/>
                    <a:p>
                      <a:pPr algn="l" fontAlgn="b"/>
                      <a:r>
                        <a:rPr lang="en-GB" sz="1400" b="0" i="0" u="none" strike="noStrike">
                          <a:solidFill>
                            <a:srgbClr val="000000"/>
                          </a:solidFill>
                          <a:effectLst/>
                          <a:latin typeface="Times New Roman" panose="02020603050405020304" pitchFamily="18" charset="0"/>
                          <a:cs typeface="Times New Roman" panose="02020603050405020304" pitchFamily="18" charset="0"/>
                        </a:rPr>
                        <a:t>Hon Sha Ze Sho Nen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45593862"/>
                  </a:ext>
                </a:extLst>
              </a:tr>
              <a:tr h="299788">
                <a:tc>
                  <a:txBody>
                    <a:bodyPr/>
                    <a:lstStyle/>
                    <a:p>
                      <a:pPr algn="l" fontAlgn="b"/>
                      <a:r>
                        <a:rPr lang="en-GB" sz="1400" b="0" i="0" u="none" strike="noStrike">
                          <a:solidFill>
                            <a:srgbClr val="000000"/>
                          </a:solidFill>
                          <a:effectLst/>
                          <a:latin typeface="Times New Roman" panose="02020603050405020304" pitchFamily="18" charset="0"/>
                          <a:cs typeface="Times New Roman" panose="02020603050405020304" pitchFamily="18" charset="0"/>
                        </a:rPr>
                        <a:t>Drawing Hon Sha Ze Sho Nen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12926944"/>
                  </a:ext>
                </a:extLst>
              </a:tr>
              <a:tr h="299788">
                <a:tc>
                  <a:txBody>
                    <a:bodyPr/>
                    <a:lstStyle/>
                    <a:p>
                      <a:pPr algn="l" fontAlgn="b"/>
                      <a:r>
                        <a:rPr lang="en-GB" sz="1400" b="0" i="0" u="none" strike="noStrike">
                          <a:solidFill>
                            <a:srgbClr val="000000"/>
                          </a:solidFill>
                          <a:effectLst/>
                          <a:latin typeface="Times New Roman" panose="02020603050405020304" pitchFamily="18" charset="0"/>
                          <a:cs typeface="Times New Roman" panose="02020603050405020304" pitchFamily="18" charset="0"/>
                        </a:rPr>
                        <a:t>Uses for Hon Sha Ze Sho Nen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8829767"/>
                  </a:ext>
                </a:extLst>
              </a:tr>
              <a:tr h="299788">
                <a:tc>
                  <a:txBody>
                    <a:bodyPr/>
                    <a:lstStyle/>
                    <a:p>
                      <a:pPr algn="l" fontAlgn="b"/>
                      <a:r>
                        <a:rPr lang="en-GB" sz="1400" b="0" i="0" u="none" strike="noStrike" dirty="0" err="1">
                          <a:solidFill>
                            <a:srgbClr val="000000"/>
                          </a:solidFill>
                          <a:effectLst/>
                          <a:latin typeface="Times New Roman" panose="02020603050405020304" pitchFamily="18" charset="0"/>
                          <a:cs typeface="Times New Roman" panose="02020603050405020304" pitchFamily="18" charset="0"/>
                        </a:rPr>
                        <a:t>Attunement</a:t>
                      </a:r>
                      <a:endParaRPr lang="en-GB"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61021314"/>
                  </a:ext>
                </a:extLst>
              </a:tr>
              <a:tr h="299788">
                <a:tc>
                  <a:txBody>
                    <a:bodyPr/>
                    <a:lstStyle/>
                    <a:p>
                      <a:pPr algn="l" fontAlgn="b"/>
                      <a:r>
                        <a:rPr lang="en-GB" sz="1400" b="0" i="0" u="none" strike="noStrike" dirty="0">
                          <a:solidFill>
                            <a:srgbClr val="000000"/>
                          </a:solidFill>
                          <a:effectLst/>
                          <a:latin typeface="Times New Roman" panose="02020603050405020304" pitchFamily="18" charset="0"/>
                          <a:cs typeface="Times New Roman" panose="02020603050405020304" pitchFamily="18" charset="0"/>
                        </a:rPr>
                        <a:t>Reiki client guide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09932226"/>
                  </a:ext>
                </a:extLst>
              </a:tr>
              <a:tr h="299788">
                <a:tc>
                  <a:txBody>
                    <a:bodyPr/>
                    <a:lstStyle/>
                    <a:p>
                      <a:pPr algn="l" fontAlgn="b"/>
                      <a:r>
                        <a:rPr lang="en-GB" sz="1400" b="0" i="0" u="none" strike="noStrike" dirty="0">
                          <a:solidFill>
                            <a:srgbClr val="000000"/>
                          </a:solidFill>
                          <a:effectLst/>
                          <a:latin typeface="Times New Roman" panose="02020603050405020304" pitchFamily="18" charset="0"/>
                          <a:cs typeface="Times New Roman" panose="02020603050405020304" pitchFamily="18" charset="0"/>
                        </a:rPr>
                        <a:t>Various ways to heal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98225059"/>
                  </a:ext>
                </a:extLst>
              </a:tr>
              <a:tr h="299788">
                <a:tc>
                  <a:txBody>
                    <a:bodyPr/>
                    <a:lstStyle/>
                    <a:p>
                      <a:pPr algn="l" fontAlgn="b"/>
                      <a:r>
                        <a:rPr lang="en-GB" sz="1400" b="1" i="0" u="none" strike="noStrike" dirty="0">
                          <a:solidFill>
                            <a:srgbClr val="000000"/>
                          </a:solidFill>
                          <a:effectLst/>
                          <a:latin typeface="Times New Roman" panose="02020603050405020304" pitchFamily="18" charset="0"/>
                          <a:cs typeface="Times New Roman" panose="02020603050405020304" pitchFamily="18" charset="0"/>
                        </a:rPr>
                        <a:t>Appendix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2331470"/>
                  </a:ext>
                </a:extLst>
              </a:tr>
              <a:tr h="299788">
                <a:tc>
                  <a:txBody>
                    <a:bodyPr/>
                    <a:lstStyle/>
                    <a:p>
                      <a:pPr algn="l" fontAlgn="b"/>
                      <a:r>
                        <a:rPr lang="en-GB" sz="1400" b="0" i="0" u="none" strike="noStrike" dirty="0">
                          <a:solidFill>
                            <a:srgbClr val="000000"/>
                          </a:solidFill>
                          <a:effectLst/>
                          <a:latin typeface="Times New Roman" panose="02020603050405020304" pitchFamily="18" charset="0"/>
                          <a:cs typeface="Times New Roman" panose="02020603050405020304" pitchFamily="18" charset="0"/>
                        </a:rPr>
                        <a:t>Styles of healing</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2939839"/>
                  </a:ext>
                </a:extLst>
              </a:tr>
              <a:tr h="299788">
                <a:tc>
                  <a:txBody>
                    <a:bodyPr/>
                    <a:lstStyle/>
                    <a:p>
                      <a:pPr algn="l" fontAlgn="b"/>
                      <a:r>
                        <a:rPr lang="en-GB" sz="1400" b="0" i="0" u="none" strike="noStrike" dirty="0">
                          <a:solidFill>
                            <a:srgbClr val="000000"/>
                          </a:solidFill>
                          <a:effectLst/>
                          <a:latin typeface="Times New Roman" panose="02020603050405020304" pitchFamily="18" charset="0"/>
                          <a:cs typeface="Times New Roman" panose="02020603050405020304" pitchFamily="18" charset="0"/>
                        </a:rPr>
                        <a:t>Subtle bodies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05189942"/>
                  </a:ext>
                </a:extLst>
              </a:tr>
              <a:tr h="299788">
                <a:tc>
                  <a:txBody>
                    <a:bodyPr/>
                    <a:lstStyle/>
                    <a:p>
                      <a:pPr algn="l" fontAlgn="b"/>
                      <a:r>
                        <a:rPr lang="en-GB" sz="1400" b="0" i="0" u="none" strike="noStrike">
                          <a:solidFill>
                            <a:srgbClr val="000000"/>
                          </a:solidFill>
                          <a:effectLst/>
                          <a:latin typeface="Times New Roman" panose="02020603050405020304" pitchFamily="18" charset="0"/>
                          <a:cs typeface="Times New Roman" panose="02020603050405020304" pitchFamily="18" charset="0"/>
                        </a:rPr>
                        <a:t>Reiki Principles, Chakras plus Grounding</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96300268"/>
                  </a:ext>
                </a:extLst>
              </a:tr>
              <a:tr h="299788">
                <a:tc>
                  <a:txBody>
                    <a:bodyPr/>
                    <a:lstStyle/>
                    <a:p>
                      <a:pPr algn="l" fontAlgn="b"/>
                      <a:r>
                        <a:rPr lang="en-GB" sz="1400" b="0" i="0" u="none" strike="noStrike">
                          <a:solidFill>
                            <a:srgbClr val="000000"/>
                          </a:solidFill>
                          <a:effectLst/>
                          <a:latin typeface="Times New Roman" panose="02020603050405020304" pitchFamily="18" charset="0"/>
                          <a:cs typeface="Times New Roman" panose="02020603050405020304" pitchFamily="18" charset="0"/>
                        </a:rPr>
                        <a:t>Reiki Prayers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63736404"/>
                  </a:ext>
                </a:extLst>
              </a:tr>
              <a:tr h="299788">
                <a:tc>
                  <a:txBody>
                    <a:bodyPr/>
                    <a:lstStyle/>
                    <a:p>
                      <a:pPr algn="l" fontAlgn="b"/>
                      <a:r>
                        <a:rPr lang="en-GB" sz="1400" b="0" i="0" u="none" strike="noStrike">
                          <a:solidFill>
                            <a:srgbClr val="000000"/>
                          </a:solidFill>
                          <a:effectLst/>
                          <a:latin typeface="Times New Roman" panose="02020603050405020304" pitchFamily="18" charset="0"/>
                          <a:cs typeface="Times New Roman" panose="02020603050405020304" pitchFamily="18" charset="0"/>
                        </a:rPr>
                        <a:t>Client Process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47610422"/>
                  </a:ext>
                </a:extLst>
              </a:tr>
              <a:tr h="299788">
                <a:tc>
                  <a:txBody>
                    <a:bodyPr/>
                    <a:lstStyle/>
                    <a:p>
                      <a:pPr algn="l" fontAlgn="b"/>
                      <a:r>
                        <a:rPr lang="en-GB" sz="1400" b="0" i="0" u="none" strike="noStrike" dirty="0">
                          <a:solidFill>
                            <a:srgbClr val="000000"/>
                          </a:solidFill>
                          <a:effectLst/>
                          <a:latin typeface="Times New Roman" panose="02020603050405020304" pitchFamily="18" charset="0"/>
                          <a:cs typeface="Times New Roman" panose="02020603050405020304" pitchFamily="18" charset="0"/>
                        </a:rPr>
                        <a:t>Client Guide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78696266"/>
                  </a:ext>
                </a:extLst>
              </a:tr>
            </a:tbl>
          </a:graphicData>
        </a:graphic>
      </p:graphicFrame>
    </p:spTree>
    <p:extLst>
      <p:ext uri="{BB962C8B-B14F-4D97-AF65-F5344CB8AC3E}">
        <p14:creationId xmlns:p14="http://schemas.microsoft.com/office/powerpoint/2010/main" val="13725128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5104F-2C10-447B-BA83-A9EED5D53CE3}"/>
              </a:ext>
            </a:extLst>
          </p:cNvPr>
          <p:cNvSpPr>
            <a:spLocks noGrp="1"/>
          </p:cNvSpPr>
          <p:nvPr>
            <p:ph type="title"/>
          </p:nvPr>
        </p:nvSpPr>
        <p:spPr>
          <a:xfrm>
            <a:off x="471488" y="486836"/>
            <a:ext cx="5915025" cy="728189"/>
          </a:xfrm>
        </p:spPr>
        <p:txBody>
          <a:bodyPr>
            <a:normAutofit/>
          </a:bodyPr>
          <a:lstStyle/>
          <a:p>
            <a:r>
              <a:rPr lang="en-GB" sz="2800" dirty="0">
                <a:solidFill>
                  <a:srgbClr val="9F5FCF"/>
                </a:solidFill>
                <a:latin typeface="Times New Roman" panose="02020603050405020304" pitchFamily="18" charset="0"/>
                <a:cs typeface="Times New Roman" panose="02020603050405020304" pitchFamily="18" charset="0"/>
              </a:rPr>
              <a:t>Various way to Heal</a:t>
            </a:r>
          </a:p>
        </p:txBody>
      </p:sp>
      <p:sp>
        <p:nvSpPr>
          <p:cNvPr id="3" name="Content Placeholder 2">
            <a:extLst>
              <a:ext uri="{FF2B5EF4-FFF2-40B4-BE49-F238E27FC236}">
                <a16:creationId xmlns:a16="http://schemas.microsoft.com/office/drawing/2014/main" id="{E557AC30-22A4-42AB-AF71-CC9D61C1802F}"/>
              </a:ext>
            </a:extLst>
          </p:cNvPr>
          <p:cNvSpPr>
            <a:spLocks noGrp="1"/>
          </p:cNvSpPr>
          <p:nvPr>
            <p:ph idx="1"/>
          </p:nvPr>
        </p:nvSpPr>
        <p:spPr>
          <a:xfrm>
            <a:off x="471488" y="1482189"/>
            <a:ext cx="5915025" cy="5801784"/>
          </a:xfrm>
        </p:spPr>
        <p:txBody>
          <a:bodyPr>
            <a:normAutofit fontScale="25000" lnSpcReduction="20000"/>
          </a:bodyPr>
          <a:lstStyle/>
          <a:p>
            <a:pPr lvl="0">
              <a:lnSpc>
                <a:spcPct val="120000"/>
              </a:lnSpc>
            </a:pPr>
            <a:r>
              <a:rPr lang="en-GB" sz="5600" b="1" dirty="0">
                <a:latin typeface="Times New Roman" panose="02020603050405020304" pitchFamily="18" charset="0"/>
                <a:cs typeface="Times New Roman" panose="02020603050405020304" pitchFamily="18" charset="0"/>
              </a:rPr>
              <a:t>Remotely from a distance </a:t>
            </a:r>
            <a:r>
              <a:rPr lang="en-GB" sz="5600" dirty="0">
                <a:latin typeface="Times New Roman" panose="02020603050405020304" pitchFamily="18" charset="0"/>
                <a:cs typeface="Times New Roman" panose="02020603050405020304" pitchFamily="18" charset="0"/>
              </a:rPr>
              <a:t>– Now that you are level ii, you can use the distance symbol to connect you to people all over the world. There is no need for touch. You will need something of the person to connect to their energy. Having their prior permission still applies. </a:t>
            </a:r>
          </a:p>
          <a:p>
            <a:pPr lvl="0">
              <a:lnSpc>
                <a:spcPct val="120000"/>
              </a:lnSpc>
            </a:pPr>
            <a:endParaRPr lang="en-GB" sz="5600" dirty="0">
              <a:latin typeface="Times New Roman" panose="02020603050405020304" pitchFamily="18" charset="0"/>
              <a:cs typeface="Times New Roman" panose="02020603050405020304" pitchFamily="18" charset="0"/>
            </a:endParaRPr>
          </a:p>
          <a:p>
            <a:pPr lvl="0">
              <a:lnSpc>
                <a:spcPct val="120000"/>
              </a:lnSpc>
            </a:pPr>
            <a:r>
              <a:rPr lang="en-GB" sz="5600" b="1" dirty="0">
                <a:latin typeface="Times New Roman" panose="02020603050405020304" pitchFamily="18" charset="0"/>
                <a:cs typeface="Times New Roman" panose="02020603050405020304" pitchFamily="18" charset="0"/>
              </a:rPr>
              <a:t>From a photograph </a:t>
            </a:r>
            <a:r>
              <a:rPr lang="en-GB" sz="5600" dirty="0">
                <a:latin typeface="Times New Roman" panose="02020603050405020304" pitchFamily="18" charset="0"/>
                <a:cs typeface="Times New Roman" panose="02020603050405020304" pitchFamily="18" charset="0"/>
              </a:rPr>
              <a:t>– you can use a picture of them to connect to their energy and ascertain which charkas are out of balance and where to direct the energy. </a:t>
            </a:r>
          </a:p>
          <a:p>
            <a:pPr lvl="0">
              <a:lnSpc>
                <a:spcPct val="120000"/>
              </a:lnSpc>
            </a:pPr>
            <a:r>
              <a:rPr lang="en-GB" sz="5600" b="1" dirty="0">
                <a:latin typeface="Times New Roman" panose="02020603050405020304" pitchFamily="18" charset="0"/>
                <a:cs typeface="Times New Roman" panose="02020603050405020304" pitchFamily="18" charset="0"/>
              </a:rPr>
              <a:t>From voice vibration  or video call.  </a:t>
            </a:r>
            <a:r>
              <a:rPr lang="en-GB" sz="5600" dirty="0">
                <a:latin typeface="Times New Roman" panose="02020603050405020304" pitchFamily="18" charset="0"/>
                <a:cs typeface="Times New Roman" panose="02020603050405020304" pitchFamily="18" charset="0"/>
              </a:rPr>
              <a:t>Sound has a frequency, you make a connection using HZSN. </a:t>
            </a:r>
          </a:p>
          <a:p>
            <a:pPr lvl="0">
              <a:lnSpc>
                <a:spcPct val="120000"/>
              </a:lnSpc>
            </a:pPr>
            <a:endParaRPr lang="en-GB" sz="5600" dirty="0">
              <a:latin typeface="Times New Roman" panose="02020603050405020304" pitchFamily="18" charset="0"/>
              <a:cs typeface="Times New Roman" panose="02020603050405020304" pitchFamily="18" charset="0"/>
            </a:endParaRPr>
          </a:p>
          <a:p>
            <a:pPr lvl="0">
              <a:lnSpc>
                <a:spcPct val="120000"/>
              </a:lnSpc>
            </a:pPr>
            <a:r>
              <a:rPr lang="en-GB" sz="5600" b="1" dirty="0">
                <a:latin typeface="Times New Roman" panose="02020603050405020304" pitchFamily="18" charset="0"/>
                <a:cs typeface="Times New Roman" panose="02020603050405020304" pitchFamily="18" charset="0"/>
              </a:rPr>
              <a:t>Heal emotion and mental issues </a:t>
            </a:r>
            <a:r>
              <a:rPr lang="en-GB" sz="5600" dirty="0">
                <a:latin typeface="Times New Roman" panose="02020603050405020304" pitchFamily="18" charset="0"/>
                <a:cs typeface="Times New Roman" panose="02020603050405020304" pitchFamily="18" charset="0"/>
              </a:rPr>
              <a:t>using SHK</a:t>
            </a:r>
          </a:p>
          <a:p>
            <a:pPr lvl="0">
              <a:lnSpc>
                <a:spcPct val="120000"/>
              </a:lnSpc>
            </a:pPr>
            <a:r>
              <a:rPr lang="en-GB" sz="5600" b="1" dirty="0">
                <a:latin typeface="Times New Roman" panose="02020603050405020304" pitchFamily="18" charset="0"/>
                <a:cs typeface="Times New Roman" panose="02020603050405020304" pitchFamily="18" charset="0"/>
              </a:rPr>
              <a:t>Heal Plants, Food </a:t>
            </a:r>
            <a:r>
              <a:rPr lang="en-GB" sz="5600" dirty="0">
                <a:latin typeface="Times New Roman" panose="02020603050405020304" pitchFamily="18" charset="0"/>
                <a:cs typeface="Times New Roman" panose="02020603050405020304" pitchFamily="18" charset="0"/>
              </a:rPr>
              <a:t>– make sure these are ideally in glass or plastic containers. You would start the reiki flow as per normal. Set your intention for the plant to grow for the food to be cleared of any consciousness or toxins. Then channel the reiki to change the molecular structure of the food.  </a:t>
            </a:r>
          </a:p>
          <a:p>
            <a:pPr lvl="0">
              <a:lnSpc>
                <a:spcPct val="120000"/>
              </a:lnSpc>
            </a:pPr>
            <a:r>
              <a:rPr lang="en-GB" sz="5600" b="1" dirty="0">
                <a:latin typeface="Times New Roman" panose="02020603050405020304" pitchFamily="18" charset="0"/>
                <a:cs typeface="Times New Roman" panose="02020603050405020304" pitchFamily="18" charset="0"/>
              </a:rPr>
              <a:t>Send healing back or forward in time  </a:t>
            </a:r>
            <a:r>
              <a:rPr lang="en-GB" sz="5600" dirty="0">
                <a:latin typeface="Times New Roman" panose="02020603050405020304" pitchFamily="18" charset="0"/>
                <a:cs typeface="Times New Roman" panose="02020603050405020304" pitchFamily="18" charset="0"/>
              </a:rPr>
              <a:t>- you can set up the reiki using intention to travel in time. You can send reiki to interview or a journey. Back in time you can send to particular trauma or events in the clients life that still have an emotional pull for the client. </a:t>
            </a:r>
          </a:p>
          <a:p>
            <a:pPr lvl="0">
              <a:lnSpc>
                <a:spcPct val="120000"/>
              </a:lnSpc>
            </a:pPr>
            <a:endParaRPr lang="en-GB" sz="5600" dirty="0">
              <a:latin typeface="Times New Roman" panose="02020603050405020304" pitchFamily="18" charset="0"/>
              <a:cs typeface="Times New Roman" panose="02020603050405020304" pitchFamily="18" charset="0"/>
            </a:endParaRPr>
          </a:p>
          <a:p>
            <a:pPr lvl="0">
              <a:lnSpc>
                <a:spcPct val="120000"/>
              </a:lnSpc>
            </a:pPr>
            <a:r>
              <a:rPr lang="en-GB" sz="5600" b="1" dirty="0">
                <a:latin typeface="Times New Roman" panose="02020603050405020304" pitchFamily="18" charset="0"/>
                <a:cs typeface="Times New Roman" panose="02020603050405020304" pitchFamily="18" charset="0"/>
              </a:rPr>
              <a:t>Work with animals in need of Reiki at a safe distance </a:t>
            </a:r>
            <a:r>
              <a:rPr lang="en-GB" sz="5600" dirty="0">
                <a:latin typeface="Times New Roman" panose="02020603050405020304" pitchFamily="18" charset="0"/>
                <a:cs typeface="Times New Roman" panose="02020603050405020304" pitchFamily="18" charset="0"/>
              </a:rPr>
              <a:t>– you can send animals reiki however always best to ask the owner unless you see them in distress. </a:t>
            </a:r>
          </a:p>
          <a:p>
            <a:endParaRPr lang="en-GB"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B8E9A4E9-C600-4815-8EA5-90E44E4906C5}"/>
              </a:ext>
            </a:extLst>
          </p:cNvPr>
          <p:cNvSpPr>
            <a:spLocks noGrp="1"/>
          </p:cNvSpPr>
          <p:nvPr>
            <p:ph type="ftr" sz="quarter" idx="11"/>
          </p:nvPr>
        </p:nvSpPr>
        <p:spPr/>
        <p:txBody>
          <a:bodyPr/>
          <a:lstStyle/>
          <a:p>
            <a:r>
              <a:rPr lang="en-GB"/>
              <a:t>Copyright Sneha Ramji @2019</a:t>
            </a:r>
            <a:endParaRPr lang="en-GB" dirty="0"/>
          </a:p>
        </p:txBody>
      </p:sp>
      <p:sp>
        <p:nvSpPr>
          <p:cNvPr id="5" name="Slide Number Placeholder 4">
            <a:extLst>
              <a:ext uri="{FF2B5EF4-FFF2-40B4-BE49-F238E27FC236}">
                <a16:creationId xmlns:a16="http://schemas.microsoft.com/office/drawing/2014/main" id="{69D92867-7DBC-4873-8022-A69C0341C699}"/>
              </a:ext>
            </a:extLst>
          </p:cNvPr>
          <p:cNvSpPr>
            <a:spLocks noGrp="1"/>
          </p:cNvSpPr>
          <p:nvPr>
            <p:ph type="sldNum" sz="quarter" idx="12"/>
          </p:nvPr>
        </p:nvSpPr>
        <p:spPr/>
        <p:txBody>
          <a:bodyPr/>
          <a:lstStyle/>
          <a:p>
            <a:fld id="{D709BFDC-45E7-4EAA-B76D-C25BBEBF65C1}" type="slidenum">
              <a:rPr lang="en-GB" smtClean="0"/>
              <a:t>20</a:t>
            </a:fld>
            <a:endParaRPr lang="en-GB" dirty="0"/>
          </a:p>
        </p:txBody>
      </p:sp>
    </p:spTree>
    <p:extLst>
      <p:ext uri="{BB962C8B-B14F-4D97-AF65-F5344CB8AC3E}">
        <p14:creationId xmlns:p14="http://schemas.microsoft.com/office/powerpoint/2010/main" val="5794015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301320FB-BF8D-40B3-A0DB-717C530A9B84}"/>
              </a:ext>
            </a:extLst>
          </p:cNvPr>
          <p:cNvSpPr txBox="1"/>
          <p:nvPr/>
        </p:nvSpPr>
        <p:spPr>
          <a:xfrm>
            <a:off x="393700" y="442530"/>
            <a:ext cx="5332624" cy="403957"/>
          </a:xfrm>
          <a:prstGeom prst="rect">
            <a:avLst/>
          </a:prstGeom>
          <a:noFill/>
        </p:spPr>
        <p:txBody>
          <a:bodyPr wrap="square" rtlCol="0">
            <a:spAutoFit/>
          </a:bodyPr>
          <a:lstStyle/>
          <a:p>
            <a:r>
              <a:rPr lang="en-GB" sz="2025" b="1" u="sng" dirty="0">
                <a:solidFill>
                  <a:srgbClr val="9F5FCF"/>
                </a:solidFill>
                <a:latin typeface="Times New Roman" panose="02020603050405020304" pitchFamily="18" charset="0"/>
                <a:cs typeface="Times New Roman" panose="02020603050405020304" pitchFamily="18" charset="0"/>
              </a:rPr>
              <a:t>Reiki Client Questionnaire Assessment </a:t>
            </a:r>
          </a:p>
        </p:txBody>
      </p:sp>
      <p:pic>
        <p:nvPicPr>
          <p:cNvPr id="10" name="Content Placeholder 9">
            <a:extLst>
              <a:ext uri="{FF2B5EF4-FFF2-40B4-BE49-F238E27FC236}">
                <a16:creationId xmlns:a16="http://schemas.microsoft.com/office/drawing/2014/main" id="{E33C28A1-B41A-4017-BDBA-EF78F4A579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6287" y="141654"/>
            <a:ext cx="2115138" cy="932234"/>
          </a:xfrm>
          <a:prstGeom prst="rect">
            <a:avLst/>
          </a:prstGeom>
        </p:spPr>
      </p:pic>
      <p:sp>
        <p:nvSpPr>
          <p:cNvPr id="3" name="Rectangle 2">
            <a:extLst>
              <a:ext uri="{FF2B5EF4-FFF2-40B4-BE49-F238E27FC236}">
                <a16:creationId xmlns:a16="http://schemas.microsoft.com/office/drawing/2014/main" id="{0E806CDB-DD20-44CB-8712-6458B83C1AD1}"/>
              </a:ext>
            </a:extLst>
          </p:cNvPr>
          <p:cNvSpPr/>
          <p:nvPr/>
        </p:nvSpPr>
        <p:spPr>
          <a:xfrm>
            <a:off x="393700" y="1186458"/>
            <a:ext cx="5622407" cy="4893647"/>
          </a:xfrm>
          <a:prstGeom prst="rect">
            <a:avLst/>
          </a:prstGeom>
        </p:spPr>
        <p:txBody>
          <a:bodyPr wrap="square">
            <a:spAutoFit/>
          </a:bodyPr>
          <a:lstStyle/>
          <a:p>
            <a:r>
              <a:rPr lang="en-GB" sz="1600" dirty="0">
                <a:latin typeface="Times New Roman" panose="02020603050405020304" pitchFamily="18" charset="0"/>
                <a:cs typeface="Times New Roman" panose="02020603050405020304" pitchFamily="18" charset="0"/>
              </a:rPr>
              <a:t>Prior to meet you should send the following: </a:t>
            </a:r>
          </a:p>
          <a:p>
            <a:endParaRPr lang="en-GB" sz="1600" dirty="0">
              <a:latin typeface="Times New Roman" panose="02020603050405020304" pitchFamily="18" charset="0"/>
              <a:cs typeface="Times New Roman" panose="02020603050405020304" pitchFamily="18" charset="0"/>
            </a:endParaRPr>
          </a:p>
          <a:p>
            <a:r>
              <a:rPr lang="en-GB" sz="1600" dirty="0">
                <a:latin typeface="Times New Roman" panose="02020603050405020304" pitchFamily="18" charset="0"/>
                <a:cs typeface="Times New Roman" panose="02020603050405020304" pitchFamily="18" charset="0"/>
              </a:rPr>
              <a:t>1) The disclaimer below, this will ask how if the client has ay health issues or is on meditation or care of a medical professional </a:t>
            </a:r>
          </a:p>
          <a:p>
            <a:endParaRPr lang="en-GB" sz="1600" dirty="0">
              <a:latin typeface="Times New Roman" panose="02020603050405020304" pitchFamily="18" charset="0"/>
              <a:cs typeface="Times New Roman" panose="02020603050405020304" pitchFamily="18" charset="0"/>
            </a:endParaRPr>
          </a:p>
          <a:p>
            <a:r>
              <a:rPr lang="en-GB" sz="1600" dirty="0">
                <a:latin typeface="Times New Roman" panose="02020603050405020304" pitchFamily="18" charset="0"/>
                <a:cs typeface="Times New Roman" panose="02020603050405020304" pitchFamily="18" charset="0"/>
              </a:rPr>
              <a:t>It also points out that that is the first point of call and reiki is not a replacement for medical or phycological care. </a:t>
            </a:r>
          </a:p>
          <a:p>
            <a:endParaRPr lang="en-GB" sz="1600" dirty="0">
              <a:latin typeface="Times New Roman" panose="02020603050405020304" pitchFamily="18" charset="0"/>
              <a:cs typeface="Times New Roman" panose="02020603050405020304" pitchFamily="18" charset="0"/>
            </a:endParaRPr>
          </a:p>
          <a:p>
            <a:r>
              <a:rPr lang="en-GB" sz="1600" dirty="0">
                <a:latin typeface="Times New Roman" panose="02020603050405020304" pitchFamily="18" charset="0"/>
                <a:cs typeface="Times New Roman" panose="02020603050405020304" pitchFamily="18" charset="0"/>
              </a:rPr>
              <a:t>2) Ask what they expectations are of the session</a:t>
            </a:r>
          </a:p>
          <a:p>
            <a:endParaRPr lang="en-GB" sz="1600" dirty="0">
              <a:latin typeface="Times New Roman" panose="02020603050405020304" pitchFamily="18" charset="0"/>
              <a:cs typeface="Times New Roman" panose="02020603050405020304" pitchFamily="18" charset="0"/>
            </a:endParaRPr>
          </a:p>
          <a:p>
            <a:r>
              <a:rPr lang="en-GB" sz="1600" dirty="0">
                <a:latin typeface="Times New Roman" panose="02020603050405020304" pitchFamily="18" charset="0"/>
                <a:cs typeface="Times New Roman" panose="02020603050405020304" pitchFamily="18" charset="0"/>
              </a:rPr>
              <a:t>3) Ask how committed they are to healing? It may seen like a daft question but some people are either used to the illness or aren’t willing to take responsibility for their healing. </a:t>
            </a:r>
          </a:p>
          <a:p>
            <a:endParaRPr lang="en-GB" sz="1600" dirty="0">
              <a:latin typeface="Times New Roman" panose="02020603050405020304" pitchFamily="18" charset="0"/>
              <a:cs typeface="Times New Roman" panose="02020603050405020304" pitchFamily="18" charset="0"/>
            </a:endParaRPr>
          </a:p>
          <a:p>
            <a:r>
              <a:rPr lang="en-GB" sz="1600" dirty="0">
                <a:latin typeface="Times New Roman" panose="02020603050405020304" pitchFamily="18" charset="0"/>
                <a:cs typeface="Times New Roman" panose="02020603050405020304" pitchFamily="18" charset="0"/>
              </a:rPr>
              <a:t>4) Ask them if they have any concerns regarding the session? </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953994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E33C28A1-B41A-4017-BDBA-EF78F4A579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6287" y="141654"/>
            <a:ext cx="2115138" cy="932234"/>
          </a:xfrm>
          <a:prstGeom prst="rect">
            <a:avLst/>
          </a:prstGeom>
        </p:spPr>
      </p:pic>
      <p:sp>
        <p:nvSpPr>
          <p:cNvPr id="3" name="Rectangle 2">
            <a:extLst>
              <a:ext uri="{FF2B5EF4-FFF2-40B4-BE49-F238E27FC236}">
                <a16:creationId xmlns:a16="http://schemas.microsoft.com/office/drawing/2014/main" id="{0E806CDB-DD20-44CB-8712-6458B83C1AD1}"/>
              </a:ext>
            </a:extLst>
          </p:cNvPr>
          <p:cNvSpPr/>
          <p:nvPr/>
        </p:nvSpPr>
        <p:spPr>
          <a:xfrm>
            <a:off x="457200" y="1073888"/>
            <a:ext cx="5943600" cy="8679299"/>
          </a:xfrm>
          <a:prstGeom prst="rect">
            <a:avLst/>
          </a:prstGeom>
        </p:spPr>
        <p:txBody>
          <a:bodyPr wrap="square">
            <a:spAutoFit/>
          </a:bodyPr>
          <a:lstStyle/>
          <a:p>
            <a:r>
              <a:rPr lang="en-GB" sz="1400" dirty="0">
                <a:latin typeface="Times New Roman" panose="02020603050405020304" pitchFamily="18" charset="0"/>
                <a:cs typeface="Times New Roman" panose="02020603050405020304" pitchFamily="18" charset="0"/>
              </a:rPr>
              <a:t>Reiki Client Information Form Example:</a:t>
            </a:r>
          </a:p>
          <a:p>
            <a:r>
              <a:rPr lang="en-GB" sz="1400" dirty="0">
                <a:latin typeface="Times New Roman" panose="02020603050405020304" pitchFamily="18" charset="0"/>
                <a:cs typeface="Times New Roman" panose="02020603050405020304" pitchFamily="18" charset="0"/>
              </a:rPr>
              <a:t> Date: </a:t>
            </a:r>
          </a:p>
          <a:p>
            <a:r>
              <a:rPr lang="en-GB" sz="1400" dirty="0">
                <a:latin typeface="Times New Roman" panose="02020603050405020304" pitchFamily="18" charset="0"/>
                <a:cs typeface="Times New Roman" panose="02020603050405020304" pitchFamily="18" charset="0"/>
              </a:rPr>
              <a:t>Name_____________________________________________ Phone: ________________ </a:t>
            </a:r>
          </a:p>
          <a:p>
            <a:r>
              <a:rPr lang="en-GB" sz="1400" dirty="0">
                <a:latin typeface="Times New Roman" panose="02020603050405020304" pitchFamily="18" charset="0"/>
                <a:cs typeface="Times New Roman" panose="02020603050405020304" pitchFamily="18" charset="0"/>
              </a:rPr>
              <a:t> Address:________________________________________________________________________________________________________ Email _______________________________________________ </a:t>
            </a:r>
          </a:p>
          <a:p>
            <a:r>
              <a:rPr lang="en-GB" sz="1400" dirty="0">
                <a:latin typeface="Times New Roman" panose="02020603050405020304" pitchFamily="18" charset="0"/>
                <a:cs typeface="Times New Roman" panose="02020603050405020304" pitchFamily="18" charset="0"/>
              </a:rPr>
              <a:t>Emergency Contact: _____________________________________________ </a:t>
            </a:r>
          </a:p>
          <a:p>
            <a:r>
              <a:rPr lang="en-GB" sz="1400" dirty="0">
                <a:latin typeface="Times New Roman" panose="02020603050405020304" pitchFamily="18" charset="0"/>
                <a:cs typeface="Times New Roman" panose="02020603050405020304" pitchFamily="18" charset="0"/>
              </a:rPr>
              <a:t>Current Medications____________________________________ </a:t>
            </a:r>
          </a:p>
          <a:p>
            <a:r>
              <a:rPr lang="en-GB" sz="1400" dirty="0">
                <a:latin typeface="Times New Roman" panose="02020603050405020304" pitchFamily="18" charset="0"/>
                <a:cs typeface="Times New Roman" panose="02020603050405020304" pitchFamily="18" charset="0"/>
              </a:rPr>
              <a:t>Are you under the care of a doctor or hospital? ____________________________________ </a:t>
            </a:r>
          </a:p>
          <a:p>
            <a:r>
              <a:rPr lang="en-GB" sz="1400" dirty="0">
                <a:latin typeface="Times New Roman" panose="02020603050405020304" pitchFamily="18" charset="0"/>
                <a:cs typeface="Times New Roman" panose="02020603050405020304" pitchFamily="18" charset="0"/>
              </a:rPr>
              <a:t>How did you hear about us? ____________________________________ </a:t>
            </a:r>
          </a:p>
          <a:p>
            <a:r>
              <a:rPr lang="en-GB" sz="1400" dirty="0">
                <a:latin typeface="Times New Roman" panose="02020603050405020304" pitchFamily="18" charset="0"/>
                <a:cs typeface="Times New Roman" panose="02020603050405020304" pitchFamily="18" charset="0"/>
              </a:rPr>
              <a:t>Have you ever had a Reiki session before? __Yes __No </a:t>
            </a:r>
          </a:p>
          <a:p>
            <a:r>
              <a:rPr lang="en-GB" sz="1400" dirty="0">
                <a:latin typeface="Times New Roman" panose="02020603050405020304" pitchFamily="18" charset="0"/>
                <a:cs typeface="Times New Roman" panose="02020603050405020304" pitchFamily="18" charset="0"/>
              </a:rPr>
              <a:t>If yes, when was your last session? ____________ Number of previous sessions </a:t>
            </a:r>
          </a:p>
          <a:p>
            <a:r>
              <a:rPr lang="en-GB" sz="1400" dirty="0">
                <a:latin typeface="Times New Roman" panose="02020603050405020304" pitchFamily="18" charset="0"/>
                <a:cs typeface="Times New Roman" panose="02020603050405020304" pitchFamily="18" charset="0"/>
              </a:rPr>
              <a:t>I understand that Reiki is a simple, gentle, energy technique that is used for stress reduction and relaxation. I understand that Reiki practitioners do not diagnose conditions nor do they prescribe or perform medical treatment, prescribe substances, nor interfere with the treatment of a licensed medical professional. I understand that Reiki does not take the place of medical care. It is recommended that I see a licensed physician or licensed health care professional for any physical or psychological ailment I may have. I understand that Reiki can complement any medical or psychological care I may be receiving. I also understand that the body has the ability to heal itself and to do so, complete relaxation is often beneficial. I acknowledge that long term imbalances in the body sometimes require multiple sessions in order to facilitate the level of relaxation needed by the body to heal itself. </a:t>
            </a:r>
          </a:p>
          <a:p>
            <a:r>
              <a:rPr lang="en-GB" sz="1400" dirty="0">
                <a:latin typeface="Times New Roman" panose="02020603050405020304" pitchFamily="18" charset="0"/>
                <a:cs typeface="Times New Roman" panose="02020603050405020304" pitchFamily="18" charset="0"/>
              </a:rPr>
              <a:t>I would like to join the Facebook community/Whats App community to receive free articles and updates.  Yes/No  or you can specify medium of contact. </a:t>
            </a:r>
          </a:p>
          <a:p>
            <a:r>
              <a:rPr lang="en-GB" sz="1400" dirty="0">
                <a:latin typeface="Times New Roman" panose="02020603050405020304" pitchFamily="18" charset="0"/>
                <a:cs typeface="Times New Roman" panose="02020603050405020304" pitchFamily="18" charset="0"/>
              </a:rPr>
              <a:t>I like to receive newsletters from Sneha Ramji   Yes/No. Please refer to the privacy policy on our website </a:t>
            </a:r>
          </a:p>
          <a:p>
            <a:r>
              <a:rPr lang="en-GB" sz="1400" dirty="0">
                <a:latin typeface="Times New Roman" panose="02020603050405020304" pitchFamily="18" charset="0"/>
                <a:cs typeface="Times New Roman" panose="02020603050405020304" pitchFamily="18" charset="0"/>
              </a:rPr>
              <a:t>Signed: ________________________________ Date: _________________ </a:t>
            </a:r>
          </a:p>
          <a:p>
            <a:r>
              <a:rPr lang="en-GB" sz="1400" dirty="0">
                <a:latin typeface="Times New Roman" panose="02020603050405020304" pitchFamily="18" charset="0"/>
                <a:cs typeface="Times New Roman" panose="02020603050405020304" pitchFamily="18" charset="0"/>
              </a:rPr>
              <a:t>Privacy policy:  No information about any client will be discussed or shared with any third party without written consent of the client or parent/guardian if the client is under 18. </a:t>
            </a:r>
          </a:p>
          <a:p>
            <a:r>
              <a:rPr lang="en-GB" sz="1400" dirty="0">
                <a:latin typeface="Times New Roman" panose="02020603050405020304" pitchFamily="18" charset="0"/>
                <a:cs typeface="Times New Roman" panose="02020603050405020304" pitchFamily="18" charset="0"/>
              </a:rPr>
              <a:t> </a:t>
            </a:r>
          </a:p>
          <a:p>
            <a:endParaRPr lang="en-GB" dirty="0"/>
          </a:p>
          <a:p>
            <a:endParaRPr lang="en-GB" dirty="0"/>
          </a:p>
          <a:p>
            <a:endParaRPr lang="en-GB" dirty="0"/>
          </a:p>
        </p:txBody>
      </p:sp>
    </p:spTree>
    <p:extLst>
      <p:ext uri="{BB962C8B-B14F-4D97-AF65-F5344CB8AC3E}">
        <p14:creationId xmlns:p14="http://schemas.microsoft.com/office/powerpoint/2010/main" val="26559106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301320FB-BF8D-40B3-A0DB-717C530A9B84}"/>
              </a:ext>
            </a:extLst>
          </p:cNvPr>
          <p:cNvSpPr txBox="1"/>
          <p:nvPr/>
        </p:nvSpPr>
        <p:spPr>
          <a:xfrm>
            <a:off x="0" y="706668"/>
            <a:ext cx="4888124" cy="403957"/>
          </a:xfrm>
          <a:prstGeom prst="rect">
            <a:avLst/>
          </a:prstGeom>
          <a:noFill/>
        </p:spPr>
        <p:txBody>
          <a:bodyPr wrap="square" rtlCol="0">
            <a:spAutoFit/>
          </a:bodyPr>
          <a:lstStyle/>
          <a:p>
            <a:pPr algn="ctr"/>
            <a:r>
              <a:rPr lang="en-GB" sz="2025" u="sng" dirty="0">
                <a:latin typeface="Times New Roman" panose="02020603050405020304" pitchFamily="18" charset="0"/>
                <a:cs typeface="Times New Roman" panose="02020603050405020304" pitchFamily="18" charset="0"/>
              </a:rPr>
              <a:t>Reiki Client Guide Assessment </a:t>
            </a:r>
          </a:p>
        </p:txBody>
      </p:sp>
      <p:pic>
        <p:nvPicPr>
          <p:cNvPr id="10" name="Content Placeholder 9">
            <a:extLst>
              <a:ext uri="{FF2B5EF4-FFF2-40B4-BE49-F238E27FC236}">
                <a16:creationId xmlns:a16="http://schemas.microsoft.com/office/drawing/2014/main" id="{E33C28A1-B41A-4017-BDBA-EF78F4A579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6287" y="141654"/>
            <a:ext cx="2115138" cy="932234"/>
          </a:xfrm>
          <a:prstGeom prst="rect">
            <a:avLst/>
          </a:prstGeom>
        </p:spPr>
      </p:pic>
      <p:sp>
        <p:nvSpPr>
          <p:cNvPr id="3" name="Rectangle 2">
            <a:extLst>
              <a:ext uri="{FF2B5EF4-FFF2-40B4-BE49-F238E27FC236}">
                <a16:creationId xmlns:a16="http://schemas.microsoft.com/office/drawing/2014/main" id="{0E806CDB-DD20-44CB-8712-6458B83C1AD1}"/>
              </a:ext>
            </a:extLst>
          </p:cNvPr>
          <p:cNvSpPr/>
          <p:nvPr/>
        </p:nvSpPr>
        <p:spPr>
          <a:xfrm>
            <a:off x="731296" y="1147363"/>
            <a:ext cx="5284811" cy="4708981"/>
          </a:xfrm>
          <a:prstGeom prst="rect">
            <a:avLst/>
          </a:prstGeom>
        </p:spPr>
        <p:txBody>
          <a:bodyPr wrap="square">
            <a:spAutoFit/>
          </a:bodyPr>
          <a:lstStyle/>
          <a:p>
            <a:r>
              <a:rPr lang="en-GB" sz="1600" dirty="0">
                <a:latin typeface="Times New Roman" panose="02020603050405020304" pitchFamily="18" charset="0"/>
                <a:cs typeface="Times New Roman" panose="02020603050405020304" pitchFamily="18" charset="0"/>
              </a:rPr>
              <a:t>In the session </a:t>
            </a:r>
          </a:p>
          <a:p>
            <a:r>
              <a:rPr lang="en-GB" sz="1600" dirty="0">
                <a:latin typeface="Times New Roman" panose="02020603050405020304" pitchFamily="18" charset="0"/>
                <a:cs typeface="Times New Roman" panose="02020603050405020304" pitchFamily="18" charset="0"/>
              </a:rPr>
              <a:t>In order to assess the client and come up with the best way forward. First thing is to consult with the client. </a:t>
            </a:r>
          </a:p>
          <a:p>
            <a:endParaRPr lang="en-GB" sz="1600" dirty="0">
              <a:latin typeface="Times New Roman" panose="02020603050405020304" pitchFamily="18" charset="0"/>
              <a:cs typeface="Times New Roman" panose="02020603050405020304" pitchFamily="18" charset="0"/>
            </a:endParaRPr>
          </a:p>
          <a:p>
            <a:r>
              <a:rPr lang="en-GB" sz="1600" dirty="0">
                <a:latin typeface="Times New Roman" panose="02020603050405020304" pitchFamily="18" charset="0"/>
                <a:cs typeface="Times New Roman" panose="02020603050405020304" pitchFamily="18" charset="0"/>
              </a:rPr>
              <a:t>Ask them why they came to see you and what they expect from the session. Explain to them the limitations of reiki. </a:t>
            </a:r>
          </a:p>
          <a:p>
            <a:r>
              <a:rPr lang="en-GB" sz="1600" dirty="0">
                <a:latin typeface="Times New Roman" panose="02020603050405020304" pitchFamily="18" charset="0"/>
                <a:cs typeface="Times New Roman" panose="02020603050405020304" pitchFamily="18" charset="0"/>
              </a:rPr>
              <a:t>Explain what they can expect from the session as well as how they will feel afterwards</a:t>
            </a:r>
          </a:p>
          <a:p>
            <a:endParaRPr lang="en-GB" sz="1600" dirty="0">
              <a:latin typeface="Times New Roman" panose="02020603050405020304" pitchFamily="18" charset="0"/>
              <a:cs typeface="Times New Roman" panose="02020603050405020304" pitchFamily="18" charset="0"/>
            </a:endParaRPr>
          </a:p>
          <a:p>
            <a:r>
              <a:rPr lang="en-GB" sz="1600" dirty="0">
                <a:latin typeface="Times New Roman" panose="02020603050405020304" pitchFamily="18" charset="0"/>
                <a:cs typeface="Times New Roman" panose="02020603050405020304" pitchFamily="18" charset="0"/>
              </a:rPr>
              <a:t>Once you know the issue then you can access which chakra this issue relates to using the chart below</a:t>
            </a:r>
          </a:p>
          <a:p>
            <a:endParaRPr lang="en-GB" sz="1600" dirty="0">
              <a:latin typeface="Times New Roman" panose="02020603050405020304" pitchFamily="18" charset="0"/>
              <a:cs typeface="Times New Roman" panose="02020603050405020304" pitchFamily="18" charset="0"/>
            </a:endParaRPr>
          </a:p>
          <a:p>
            <a:endParaRPr lang="en-GB" dirty="0"/>
          </a:p>
          <a:p>
            <a:endParaRPr lang="en-GB" dirty="0"/>
          </a:p>
          <a:p>
            <a:endParaRPr lang="en-GB" dirty="0"/>
          </a:p>
          <a:p>
            <a:endParaRPr lang="en-GB" dirty="0"/>
          </a:p>
          <a:p>
            <a:endParaRPr lang="en-GB" dirty="0"/>
          </a:p>
          <a:p>
            <a:endParaRPr lang="en-GB" dirty="0"/>
          </a:p>
        </p:txBody>
      </p:sp>
      <p:graphicFrame>
        <p:nvGraphicFramePr>
          <p:cNvPr id="5" name="Content Placeholder 3">
            <a:extLst>
              <a:ext uri="{FF2B5EF4-FFF2-40B4-BE49-F238E27FC236}">
                <a16:creationId xmlns:a16="http://schemas.microsoft.com/office/drawing/2014/main" id="{908E464A-C728-4D69-A0B4-8117CA4584C0}"/>
              </a:ext>
            </a:extLst>
          </p:cNvPr>
          <p:cNvGraphicFramePr>
            <a:graphicFrameLocks/>
          </p:cNvGraphicFramePr>
          <p:nvPr>
            <p:extLst>
              <p:ext uri="{D42A27DB-BD31-4B8C-83A1-F6EECF244321}">
                <p14:modId xmlns:p14="http://schemas.microsoft.com/office/powerpoint/2010/main" val="853451946"/>
              </p:ext>
            </p:extLst>
          </p:nvPr>
        </p:nvGraphicFramePr>
        <p:xfrm>
          <a:off x="731296" y="3859218"/>
          <a:ext cx="5746282" cy="3890078"/>
        </p:xfrm>
        <a:graphic>
          <a:graphicData uri="http://schemas.openxmlformats.org/drawingml/2006/table">
            <a:tbl>
              <a:tblPr firstRow="1" firstCol="1" bandRow="1">
                <a:tableStyleId>{5C22544A-7EE6-4342-B048-85BDC9FD1C3A}</a:tableStyleId>
              </a:tblPr>
              <a:tblGrid>
                <a:gridCol w="1485290">
                  <a:extLst>
                    <a:ext uri="{9D8B030D-6E8A-4147-A177-3AD203B41FA5}">
                      <a16:colId xmlns:a16="http://schemas.microsoft.com/office/drawing/2014/main" val="222796761"/>
                    </a:ext>
                  </a:extLst>
                </a:gridCol>
                <a:gridCol w="4260992">
                  <a:extLst>
                    <a:ext uri="{9D8B030D-6E8A-4147-A177-3AD203B41FA5}">
                      <a16:colId xmlns:a16="http://schemas.microsoft.com/office/drawing/2014/main" val="3958350359"/>
                    </a:ext>
                  </a:extLst>
                </a:gridCol>
              </a:tblGrid>
              <a:tr h="283451">
                <a:tc>
                  <a:txBody>
                    <a:bodyPr/>
                    <a:lstStyle/>
                    <a:p>
                      <a:pPr algn="ctr">
                        <a:lnSpc>
                          <a:spcPct val="107000"/>
                        </a:lnSpc>
                        <a:spcAft>
                          <a:spcPts val="0"/>
                        </a:spcAft>
                      </a:pPr>
                      <a:r>
                        <a:rPr lang="en-GB" sz="1400" dirty="0">
                          <a:effectLst/>
                        </a:rPr>
                        <a:t>Chakra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54" marR="51454" marT="0" marB="0" anchor="b"/>
                </a:tc>
                <a:tc>
                  <a:txBody>
                    <a:bodyPr/>
                    <a:lstStyle/>
                    <a:p>
                      <a:pPr>
                        <a:lnSpc>
                          <a:spcPct val="107000"/>
                        </a:lnSpc>
                        <a:spcAft>
                          <a:spcPts val="0"/>
                        </a:spcAft>
                      </a:pPr>
                      <a:r>
                        <a:rPr lang="en-GB" sz="1400" dirty="0">
                          <a:effectLst/>
                        </a:rPr>
                        <a:t>Functions of the Body</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54" marR="51454" marT="0" marB="0" anchor="b"/>
                </a:tc>
                <a:extLst>
                  <a:ext uri="{0D108BD9-81ED-4DB2-BD59-A6C34878D82A}">
                    <a16:rowId xmlns:a16="http://schemas.microsoft.com/office/drawing/2014/main" val="738913997"/>
                  </a:ext>
                </a:extLst>
              </a:tr>
              <a:tr h="491907">
                <a:tc>
                  <a:txBody>
                    <a:bodyPr/>
                    <a:lstStyle/>
                    <a:p>
                      <a:pPr algn="ctr">
                        <a:lnSpc>
                          <a:spcPct val="107000"/>
                        </a:lnSpc>
                        <a:spcAft>
                          <a:spcPts val="0"/>
                        </a:spcAft>
                      </a:pPr>
                      <a:r>
                        <a:rPr lang="en-GB" sz="1400" u="none" strike="noStrike" dirty="0">
                          <a:solidFill>
                            <a:schemeClr val="bg1"/>
                          </a:solidFill>
                          <a:effectLst/>
                          <a:hlinkClick r:id="rId3">
                            <a:extLst>
                              <a:ext uri="{A12FA001-AC4F-418D-AE19-62706E023703}">
                                <ahyp:hlinkClr xmlns:ahyp="http://schemas.microsoft.com/office/drawing/2018/hyperlinkcolor" val="tx"/>
                              </a:ext>
                            </a:extLst>
                          </a:hlinkClick>
                        </a:rPr>
                        <a:t>Root chakra</a:t>
                      </a:r>
                      <a:endParaRPr lang="en-GB" sz="1400" u="non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54" marR="51454" marT="0" marB="0" anchor="ctr">
                    <a:solidFill>
                      <a:srgbClr val="FF0000"/>
                    </a:solidFill>
                  </a:tcPr>
                </a:tc>
                <a:tc>
                  <a:txBody>
                    <a:bodyPr/>
                    <a:lstStyle/>
                    <a:p>
                      <a:pPr>
                        <a:lnSpc>
                          <a:spcPct val="107000"/>
                        </a:lnSpc>
                        <a:spcAft>
                          <a:spcPts val="0"/>
                        </a:spcAft>
                      </a:pPr>
                      <a:r>
                        <a:rPr lang="en-GB" sz="1400" dirty="0">
                          <a:effectLst/>
                        </a:rPr>
                        <a:t>Blood, foot, skeleton, bone, legs, nails, anus, rectum, colon, prostate, and building of cells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54" marR="51454" marT="0" marB="0" anchor="ctr">
                    <a:solidFill>
                      <a:srgbClr val="FF0000"/>
                    </a:solidFill>
                  </a:tcPr>
                </a:tc>
                <a:extLst>
                  <a:ext uri="{0D108BD9-81ED-4DB2-BD59-A6C34878D82A}">
                    <a16:rowId xmlns:a16="http://schemas.microsoft.com/office/drawing/2014/main" val="1571461712"/>
                  </a:ext>
                </a:extLst>
              </a:tr>
              <a:tr h="491907">
                <a:tc>
                  <a:txBody>
                    <a:bodyPr/>
                    <a:lstStyle/>
                    <a:p>
                      <a:pPr algn="ctr">
                        <a:lnSpc>
                          <a:spcPct val="107000"/>
                        </a:lnSpc>
                        <a:spcAft>
                          <a:spcPts val="0"/>
                        </a:spcAft>
                      </a:pPr>
                      <a:r>
                        <a:rPr lang="en-GB" sz="1400" dirty="0">
                          <a:effectLst/>
                        </a:rPr>
                        <a:t>Sacral chakra</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54" marR="51454" marT="0" marB="0" anchor="ctr">
                    <a:solidFill>
                      <a:srgbClr val="FFC000"/>
                    </a:solidFill>
                  </a:tcPr>
                </a:tc>
                <a:tc>
                  <a:txBody>
                    <a:bodyPr/>
                    <a:lstStyle/>
                    <a:p>
                      <a:pPr>
                        <a:lnSpc>
                          <a:spcPct val="107000"/>
                        </a:lnSpc>
                        <a:spcAft>
                          <a:spcPts val="0"/>
                        </a:spcAft>
                      </a:pPr>
                      <a:r>
                        <a:rPr lang="en-GB" sz="1400" dirty="0">
                          <a:effectLst/>
                        </a:rPr>
                        <a:t>Kidney, urinary bladder, reproductive system, ovaries, sperm, female cycle.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54" marR="51454" marT="0" marB="0" anchor="ctr">
                    <a:solidFill>
                      <a:srgbClr val="FFC000"/>
                    </a:solidFill>
                  </a:tcPr>
                </a:tc>
                <a:extLst>
                  <a:ext uri="{0D108BD9-81ED-4DB2-BD59-A6C34878D82A}">
                    <a16:rowId xmlns:a16="http://schemas.microsoft.com/office/drawing/2014/main" val="752045037"/>
                  </a:ext>
                </a:extLst>
              </a:tr>
              <a:tr h="491907">
                <a:tc>
                  <a:txBody>
                    <a:bodyPr/>
                    <a:lstStyle/>
                    <a:p>
                      <a:pPr algn="ctr">
                        <a:lnSpc>
                          <a:spcPct val="107000"/>
                        </a:lnSpc>
                        <a:spcAft>
                          <a:spcPts val="0"/>
                        </a:spcAft>
                      </a:pPr>
                      <a:r>
                        <a:rPr lang="en-GB" sz="1400" dirty="0">
                          <a:effectLst/>
                        </a:rPr>
                        <a:t> Solar Plexus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54" marR="51454" marT="0" marB="0" anchor="ctr">
                    <a:solidFill>
                      <a:srgbClr val="FFFF00"/>
                    </a:solidFill>
                  </a:tcPr>
                </a:tc>
                <a:tc>
                  <a:txBody>
                    <a:bodyPr/>
                    <a:lstStyle/>
                    <a:p>
                      <a:pPr>
                        <a:lnSpc>
                          <a:spcPct val="107000"/>
                        </a:lnSpc>
                        <a:spcAft>
                          <a:spcPts val="0"/>
                        </a:spcAft>
                      </a:pPr>
                      <a:r>
                        <a:rPr lang="en-GB" sz="1400" dirty="0">
                          <a:effectLst/>
                        </a:rPr>
                        <a:t>Pancreas, digestive system, large Intestine, liver and lung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54" marR="51454" marT="0" marB="0" anchor="ctr">
                    <a:solidFill>
                      <a:srgbClr val="FFFF00"/>
                    </a:solidFill>
                  </a:tcPr>
                </a:tc>
                <a:extLst>
                  <a:ext uri="{0D108BD9-81ED-4DB2-BD59-A6C34878D82A}">
                    <a16:rowId xmlns:a16="http://schemas.microsoft.com/office/drawing/2014/main" val="24707087"/>
                  </a:ext>
                </a:extLst>
              </a:tr>
              <a:tr h="491907">
                <a:tc>
                  <a:txBody>
                    <a:bodyPr/>
                    <a:lstStyle/>
                    <a:p>
                      <a:pPr algn="ctr">
                        <a:lnSpc>
                          <a:spcPct val="107000"/>
                        </a:lnSpc>
                        <a:spcAft>
                          <a:spcPts val="0"/>
                        </a:spcAft>
                      </a:pPr>
                      <a:r>
                        <a:rPr lang="en-GB" sz="1400" dirty="0">
                          <a:effectLst/>
                        </a:rPr>
                        <a:t>Heart chakra</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54" marR="51454" marT="0" marB="0" anchor="ctr">
                    <a:solidFill>
                      <a:srgbClr val="00B050"/>
                    </a:solidFill>
                  </a:tcPr>
                </a:tc>
                <a:tc>
                  <a:txBody>
                    <a:bodyPr/>
                    <a:lstStyle/>
                    <a:p>
                      <a:pPr>
                        <a:lnSpc>
                          <a:spcPct val="107000"/>
                        </a:lnSpc>
                        <a:spcAft>
                          <a:spcPts val="0"/>
                        </a:spcAft>
                      </a:pPr>
                      <a:r>
                        <a:rPr lang="en-GB" sz="1400" dirty="0">
                          <a:effectLst/>
                        </a:rPr>
                        <a:t>Heart, lung and circulatory system, upper back, arms, shoulder pains and the skin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54" marR="51454" marT="0" marB="0" anchor="ctr">
                    <a:solidFill>
                      <a:srgbClr val="00B050"/>
                    </a:solidFill>
                  </a:tcPr>
                </a:tc>
                <a:extLst>
                  <a:ext uri="{0D108BD9-81ED-4DB2-BD59-A6C34878D82A}">
                    <a16:rowId xmlns:a16="http://schemas.microsoft.com/office/drawing/2014/main" val="1960093286"/>
                  </a:ext>
                </a:extLst>
              </a:tr>
              <a:tr h="491907">
                <a:tc>
                  <a:txBody>
                    <a:bodyPr/>
                    <a:lstStyle/>
                    <a:p>
                      <a:pPr algn="ctr">
                        <a:lnSpc>
                          <a:spcPct val="107000"/>
                        </a:lnSpc>
                        <a:spcAft>
                          <a:spcPts val="0"/>
                        </a:spcAft>
                      </a:pPr>
                      <a:r>
                        <a:rPr lang="en-GB" sz="1400" dirty="0">
                          <a:effectLst/>
                        </a:rPr>
                        <a:t>Throat chakra</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54" marR="51454" marT="0" marB="0" anchor="ctr">
                    <a:solidFill>
                      <a:schemeClr val="accent1">
                        <a:lumMod val="40000"/>
                        <a:lumOff val="60000"/>
                      </a:schemeClr>
                    </a:solidFill>
                  </a:tcPr>
                </a:tc>
                <a:tc>
                  <a:txBody>
                    <a:bodyPr/>
                    <a:lstStyle/>
                    <a:p>
                      <a:pPr>
                        <a:lnSpc>
                          <a:spcPct val="107000"/>
                        </a:lnSpc>
                        <a:spcAft>
                          <a:spcPts val="0"/>
                        </a:spcAft>
                      </a:pPr>
                      <a:r>
                        <a:rPr lang="en-GB" sz="1400" dirty="0">
                          <a:effectLst/>
                        </a:rPr>
                        <a:t>Thyroid, oesophagus, teeth, neck, shoulder, mouth, trachea and facial problems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54" marR="51454" marT="0" marB="0" anchor="ctr">
                    <a:solidFill>
                      <a:schemeClr val="accent1">
                        <a:lumMod val="40000"/>
                        <a:lumOff val="60000"/>
                      </a:schemeClr>
                    </a:solidFill>
                  </a:tcPr>
                </a:tc>
                <a:extLst>
                  <a:ext uri="{0D108BD9-81ED-4DB2-BD59-A6C34878D82A}">
                    <a16:rowId xmlns:a16="http://schemas.microsoft.com/office/drawing/2014/main" val="1494278573"/>
                  </a:ext>
                </a:extLst>
              </a:tr>
              <a:tr h="906701">
                <a:tc>
                  <a:txBody>
                    <a:bodyPr/>
                    <a:lstStyle/>
                    <a:p>
                      <a:pPr algn="ctr">
                        <a:lnSpc>
                          <a:spcPct val="107000"/>
                        </a:lnSpc>
                        <a:spcAft>
                          <a:spcPts val="0"/>
                        </a:spcAft>
                      </a:pPr>
                      <a:r>
                        <a:rPr lang="en-GB" sz="1400" dirty="0">
                          <a:effectLst/>
                        </a:rPr>
                        <a:t>Third Eye chakra</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54" marR="51454" marT="0" marB="0" anchor="ctr">
                    <a:solidFill>
                      <a:srgbClr val="CC99FF"/>
                    </a:solidFill>
                  </a:tcPr>
                </a:tc>
                <a:tc>
                  <a:txBody>
                    <a:bodyPr/>
                    <a:lstStyle/>
                    <a:p>
                      <a:pPr>
                        <a:lnSpc>
                          <a:spcPct val="107000"/>
                        </a:lnSpc>
                        <a:spcAft>
                          <a:spcPts val="0"/>
                        </a:spcAft>
                      </a:pPr>
                      <a:r>
                        <a:rPr lang="en-GB" sz="1400" dirty="0">
                          <a:effectLst/>
                        </a:rPr>
                        <a:t>Head, eye or vision, back of the head, hormone function, pituitary gland.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54" marR="51454" marT="0" marB="0" anchor="ctr">
                    <a:solidFill>
                      <a:srgbClr val="CC99FF"/>
                    </a:solidFill>
                  </a:tcPr>
                </a:tc>
                <a:extLst>
                  <a:ext uri="{0D108BD9-81ED-4DB2-BD59-A6C34878D82A}">
                    <a16:rowId xmlns:a16="http://schemas.microsoft.com/office/drawing/2014/main" val="2718255031"/>
                  </a:ext>
                </a:extLst>
              </a:tr>
              <a:tr h="240391">
                <a:tc>
                  <a:txBody>
                    <a:bodyPr/>
                    <a:lstStyle/>
                    <a:p>
                      <a:pPr algn="ctr">
                        <a:lnSpc>
                          <a:spcPct val="107000"/>
                        </a:lnSpc>
                        <a:spcAft>
                          <a:spcPts val="0"/>
                        </a:spcAft>
                      </a:pPr>
                      <a:r>
                        <a:rPr lang="en-GB" sz="1400">
                          <a:effectLst/>
                        </a:rPr>
                        <a:t>Crown chakra</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1454" marR="51454" marT="0" marB="0" anchor="ctr"/>
                </a:tc>
                <a:tc>
                  <a:txBody>
                    <a:bodyPr/>
                    <a:lstStyle/>
                    <a:p>
                      <a:pPr>
                        <a:lnSpc>
                          <a:spcPct val="107000"/>
                        </a:lnSpc>
                        <a:spcAft>
                          <a:spcPts val="0"/>
                        </a:spcAft>
                      </a:pPr>
                      <a:r>
                        <a:rPr lang="en-GB" sz="1400" dirty="0">
                          <a:effectLst/>
                        </a:rPr>
                        <a:t>Nervous system, pineal and pituitary gland</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54" marR="51454" marT="0" marB="0" anchor="ctr"/>
                </a:tc>
                <a:extLst>
                  <a:ext uri="{0D108BD9-81ED-4DB2-BD59-A6C34878D82A}">
                    <a16:rowId xmlns:a16="http://schemas.microsoft.com/office/drawing/2014/main" val="2992582572"/>
                  </a:ext>
                </a:extLst>
              </a:tr>
            </a:tbl>
          </a:graphicData>
        </a:graphic>
      </p:graphicFrame>
    </p:spTree>
    <p:extLst>
      <p:ext uri="{BB962C8B-B14F-4D97-AF65-F5344CB8AC3E}">
        <p14:creationId xmlns:p14="http://schemas.microsoft.com/office/powerpoint/2010/main" val="32235185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301320FB-BF8D-40B3-A0DB-717C530A9B84}"/>
              </a:ext>
            </a:extLst>
          </p:cNvPr>
          <p:cNvSpPr txBox="1"/>
          <p:nvPr/>
        </p:nvSpPr>
        <p:spPr>
          <a:xfrm>
            <a:off x="731296" y="442530"/>
            <a:ext cx="4995028" cy="403957"/>
          </a:xfrm>
          <a:prstGeom prst="rect">
            <a:avLst/>
          </a:prstGeom>
          <a:noFill/>
        </p:spPr>
        <p:txBody>
          <a:bodyPr wrap="square" rtlCol="0">
            <a:spAutoFit/>
          </a:bodyPr>
          <a:lstStyle/>
          <a:p>
            <a:r>
              <a:rPr lang="en-GB" sz="2025" b="1" u="sng" dirty="0">
                <a:solidFill>
                  <a:srgbClr val="9F5FCF"/>
                </a:solidFill>
                <a:latin typeface="Times New Roman" panose="02020603050405020304" pitchFamily="18" charset="0"/>
                <a:cs typeface="Times New Roman" panose="02020603050405020304" pitchFamily="18" charset="0"/>
              </a:rPr>
              <a:t>Reiki Client Guide Assessment </a:t>
            </a:r>
          </a:p>
        </p:txBody>
      </p:sp>
      <p:pic>
        <p:nvPicPr>
          <p:cNvPr id="10" name="Content Placeholder 9">
            <a:extLst>
              <a:ext uri="{FF2B5EF4-FFF2-40B4-BE49-F238E27FC236}">
                <a16:creationId xmlns:a16="http://schemas.microsoft.com/office/drawing/2014/main" id="{E33C28A1-B41A-4017-BDBA-EF78F4A579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6287" y="141654"/>
            <a:ext cx="2115138" cy="932234"/>
          </a:xfrm>
          <a:prstGeom prst="rect">
            <a:avLst/>
          </a:prstGeom>
        </p:spPr>
      </p:pic>
      <p:sp>
        <p:nvSpPr>
          <p:cNvPr id="3" name="Rectangle 2">
            <a:extLst>
              <a:ext uri="{FF2B5EF4-FFF2-40B4-BE49-F238E27FC236}">
                <a16:creationId xmlns:a16="http://schemas.microsoft.com/office/drawing/2014/main" id="{0E806CDB-DD20-44CB-8712-6458B83C1AD1}"/>
              </a:ext>
            </a:extLst>
          </p:cNvPr>
          <p:cNvSpPr/>
          <p:nvPr/>
        </p:nvSpPr>
        <p:spPr>
          <a:xfrm>
            <a:off x="841893" y="1186458"/>
            <a:ext cx="5174214" cy="8987076"/>
          </a:xfrm>
          <a:prstGeom prst="rect">
            <a:avLst/>
          </a:prstGeom>
        </p:spPr>
        <p:txBody>
          <a:bodyPr wrap="square">
            <a:spAutoFit/>
          </a:bodyPr>
          <a:lstStyle/>
          <a:p>
            <a:r>
              <a:rPr lang="en-GB" sz="1600" dirty="0">
                <a:latin typeface="Times New Roman" panose="02020603050405020304" pitchFamily="18" charset="0"/>
                <a:cs typeface="Times New Roman" panose="02020603050405020304" pitchFamily="18" charset="0"/>
              </a:rPr>
              <a:t>You will follow the process of healing all of the chakras but this will help you to focus on the issue they came for and the intention that you need to set at the beginning of the process. </a:t>
            </a:r>
          </a:p>
          <a:p>
            <a:endParaRPr lang="en-GB" sz="1600" dirty="0">
              <a:latin typeface="Times New Roman" panose="02020603050405020304" pitchFamily="18" charset="0"/>
              <a:cs typeface="Times New Roman" panose="02020603050405020304" pitchFamily="18" charset="0"/>
            </a:endParaRPr>
          </a:p>
          <a:p>
            <a:r>
              <a:rPr lang="en-GB" sz="1600" dirty="0">
                <a:latin typeface="Times New Roman" panose="02020603050405020304" pitchFamily="18" charset="0"/>
                <a:cs typeface="Times New Roman" panose="02020603050405020304" pitchFamily="18" charset="0"/>
              </a:rPr>
              <a:t>You can also scan the body if you are unsure of where to focus the healing. </a:t>
            </a:r>
          </a:p>
          <a:p>
            <a:endParaRPr lang="en-GB" sz="1600" dirty="0">
              <a:latin typeface="Times New Roman" panose="02020603050405020304" pitchFamily="18" charset="0"/>
              <a:cs typeface="Times New Roman" panose="02020603050405020304" pitchFamily="18" charset="0"/>
            </a:endParaRPr>
          </a:p>
          <a:p>
            <a:r>
              <a:rPr lang="en-GB" sz="1600" b="1" dirty="0">
                <a:latin typeface="Times New Roman" panose="02020603050405020304" pitchFamily="18" charset="0"/>
                <a:cs typeface="Times New Roman" panose="02020603050405020304" pitchFamily="18" charset="0"/>
              </a:rPr>
              <a:t>Body Scanning and Reiki</a:t>
            </a:r>
          </a:p>
          <a:p>
            <a:endParaRPr lang="en-GB" sz="1600" b="1" dirty="0">
              <a:latin typeface="Times New Roman" panose="02020603050405020304" pitchFamily="18" charset="0"/>
              <a:cs typeface="Times New Roman" panose="02020603050405020304" pitchFamily="18" charset="0"/>
            </a:endParaRPr>
          </a:p>
          <a:p>
            <a:r>
              <a:rPr lang="en-GB" sz="1600" b="1" dirty="0">
                <a:latin typeface="Times New Roman" panose="02020603050405020304" pitchFamily="18" charset="0"/>
                <a:cs typeface="Times New Roman" panose="02020603050405020304" pitchFamily="18" charset="0"/>
              </a:rPr>
              <a:t>You can scan the chakra as you heal </a:t>
            </a:r>
          </a:p>
          <a:p>
            <a:endParaRPr lang="en-GB" sz="1600" b="1" dirty="0">
              <a:latin typeface="Times New Roman" panose="02020603050405020304" pitchFamily="18" charset="0"/>
              <a:cs typeface="Times New Roman" panose="02020603050405020304" pitchFamily="18" charset="0"/>
            </a:endParaRPr>
          </a:p>
          <a:p>
            <a:r>
              <a:rPr lang="en-GB" sz="1600" dirty="0">
                <a:latin typeface="Times New Roman" panose="02020603050405020304" pitchFamily="18" charset="0"/>
                <a:cs typeface="Times New Roman" panose="02020603050405020304" pitchFamily="18" charset="0"/>
              </a:rPr>
              <a:t>As you do all of the symbols and work your way through the chakras you will sense where the chakras are blocked or imbalanced.  It’s a good idea to make a note of these and supply to the client along with an explanation.</a:t>
            </a:r>
          </a:p>
          <a:p>
            <a:endParaRPr lang="en-GB" sz="1600" dirty="0">
              <a:latin typeface="Times New Roman" panose="02020603050405020304" pitchFamily="18" charset="0"/>
              <a:cs typeface="Times New Roman" panose="02020603050405020304" pitchFamily="18" charset="0"/>
            </a:endParaRPr>
          </a:p>
          <a:p>
            <a:r>
              <a:rPr lang="en-GB" sz="1600" b="1" dirty="0">
                <a:latin typeface="Times New Roman" panose="02020603050405020304" pitchFamily="18" charset="0"/>
                <a:cs typeface="Times New Roman" panose="02020603050405020304" pitchFamily="18" charset="0"/>
              </a:rPr>
              <a:t>Hand Scanning</a:t>
            </a:r>
          </a:p>
          <a:p>
            <a:r>
              <a:rPr lang="en-GB" sz="1600" dirty="0">
                <a:latin typeface="Times New Roman" panose="02020603050405020304" pitchFamily="18" charset="0"/>
                <a:cs typeface="Times New Roman" panose="02020603050405020304" pitchFamily="18" charset="0"/>
              </a:rPr>
              <a:t>Many will also practice body scanning through the use of their hands. You can sweep your hands across your own or </a:t>
            </a:r>
            <a:r>
              <a:rPr lang="en-GB" sz="1600" dirty="0" err="1">
                <a:latin typeface="Times New Roman" panose="02020603050405020304" pitchFamily="18" charset="0"/>
                <a:cs typeface="Times New Roman" panose="02020603050405020304" pitchFamily="18" charset="0"/>
              </a:rPr>
              <a:t>someones</a:t>
            </a:r>
            <a:r>
              <a:rPr lang="en-GB" sz="1600" dirty="0">
                <a:latin typeface="Times New Roman" panose="02020603050405020304" pitchFamily="18" charset="0"/>
                <a:cs typeface="Times New Roman" panose="02020603050405020304" pitchFamily="18" charset="0"/>
              </a:rPr>
              <a:t> body.  You will meet a </a:t>
            </a:r>
            <a:r>
              <a:rPr lang="en-GB" sz="1600" dirty="0" err="1">
                <a:latin typeface="Times New Roman" panose="02020603050405020304" pitchFamily="18" charset="0"/>
                <a:cs typeface="Times New Roman" panose="02020603050405020304" pitchFamily="18" charset="0"/>
              </a:rPr>
              <a:t>resitance</a:t>
            </a:r>
            <a:r>
              <a:rPr lang="en-GB" sz="1600" dirty="0">
                <a:latin typeface="Times New Roman" panose="02020603050405020304" pitchFamily="18" charset="0"/>
                <a:cs typeface="Times New Roman" panose="02020603050405020304" pitchFamily="18" charset="0"/>
              </a:rPr>
              <a:t> on where the aura is radiating to. When you come to the boundaries your hands will feel a sensation and hard to move past most auras should come out by a few feet where the auric field is close to the body the energy is low. </a:t>
            </a:r>
          </a:p>
          <a:p>
            <a:endParaRPr lang="en-GB" sz="1600" dirty="0">
              <a:latin typeface="Times New Roman" panose="02020603050405020304" pitchFamily="18" charset="0"/>
              <a:cs typeface="Times New Roman" panose="02020603050405020304" pitchFamily="18" charset="0"/>
            </a:endParaRPr>
          </a:p>
          <a:p>
            <a:r>
              <a:rPr lang="en-GB" sz="1600" dirty="0">
                <a:latin typeface="Times New Roman" panose="02020603050405020304" pitchFamily="18" charset="0"/>
                <a:cs typeface="Times New Roman" panose="02020603050405020304" pitchFamily="18" charset="0"/>
              </a:rPr>
              <a:t>Over time, you will learn to recognize where the energy is and where it is blocked. Sometimes, the energies will contrast so much that you will be able to find areas on the body that carry a different temperature than the rest of the body. These temperature differences indicate a block of energy.</a:t>
            </a:r>
          </a:p>
          <a:p>
            <a:endParaRPr lang="en-GB" sz="1600" dirty="0">
              <a:latin typeface="Times New Roman" panose="02020603050405020304" pitchFamily="18" charset="0"/>
              <a:cs typeface="Times New Roman" panose="02020603050405020304" pitchFamily="18" charset="0"/>
            </a:endParaRPr>
          </a:p>
          <a:p>
            <a:endParaRPr lang="en-GB" sz="1600" dirty="0">
              <a:latin typeface="Times New Roman" panose="02020603050405020304" pitchFamily="18" charset="0"/>
              <a:cs typeface="Times New Roman" panose="02020603050405020304" pitchFamily="18" charset="0"/>
            </a:endParaRPr>
          </a:p>
          <a:p>
            <a:endParaRPr lang="en-GB" sz="1600" dirty="0">
              <a:latin typeface="Times New Roman" panose="02020603050405020304" pitchFamily="18" charset="0"/>
              <a:cs typeface="Times New Roman" panose="02020603050405020304" pitchFamily="18" charset="0"/>
            </a:endParaRPr>
          </a:p>
          <a:p>
            <a:endParaRPr lang="en-GB" sz="1600" b="1" dirty="0">
              <a:latin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9092890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301320FB-BF8D-40B3-A0DB-717C530A9B84}"/>
              </a:ext>
            </a:extLst>
          </p:cNvPr>
          <p:cNvSpPr txBox="1"/>
          <p:nvPr/>
        </p:nvSpPr>
        <p:spPr>
          <a:xfrm>
            <a:off x="731296" y="442530"/>
            <a:ext cx="4995028" cy="403957"/>
          </a:xfrm>
          <a:prstGeom prst="rect">
            <a:avLst/>
          </a:prstGeom>
          <a:noFill/>
        </p:spPr>
        <p:txBody>
          <a:bodyPr wrap="square" rtlCol="0">
            <a:spAutoFit/>
          </a:bodyPr>
          <a:lstStyle/>
          <a:p>
            <a:pPr algn="ctr"/>
            <a:r>
              <a:rPr lang="en-GB" sz="2025" u="sng" dirty="0">
                <a:latin typeface="Times New Roman" panose="02020603050405020304" pitchFamily="18" charset="0"/>
                <a:cs typeface="Times New Roman" panose="02020603050405020304" pitchFamily="18" charset="0"/>
              </a:rPr>
              <a:t>Reiki Client Guide Assessment </a:t>
            </a:r>
          </a:p>
        </p:txBody>
      </p:sp>
      <p:pic>
        <p:nvPicPr>
          <p:cNvPr id="10" name="Content Placeholder 9">
            <a:extLst>
              <a:ext uri="{FF2B5EF4-FFF2-40B4-BE49-F238E27FC236}">
                <a16:creationId xmlns:a16="http://schemas.microsoft.com/office/drawing/2014/main" id="{E33C28A1-B41A-4017-BDBA-EF78F4A579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6287" y="141654"/>
            <a:ext cx="2115138" cy="932234"/>
          </a:xfrm>
          <a:prstGeom prst="rect">
            <a:avLst/>
          </a:prstGeom>
        </p:spPr>
      </p:pic>
      <p:sp>
        <p:nvSpPr>
          <p:cNvPr id="3" name="Rectangle 2">
            <a:extLst>
              <a:ext uri="{FF2B5EF4-FFF2-40B4-BE49-F238E27FC236}">
                <a16:creationId xmlns:a16="http://schemas.microsoft.com/office/drawing/2014/main" id="{0E806CDB-DD20-44CB-8712-6458B83C1AD1}"/>
              </a:ext>
            </a:extLst>
          </p:cNvPr>
          <p:cNvSpPr/>
          <p:nvPr/>
        </p:nvSpPr>
        <p:spPr>
          <a:xfrm>
            <a:off x="841892" y="846487"/>
            <a:ext cx="5724007" cy="6463308"/>
          </a:xfrm>
          <a:prstGeom prst="rect">
            <a:avLst/>
          </a:prstGeom>
        </p:spPr>
        <p:txBody>
          <a:bodyPr wrap="square">
            <a:spAutoFit/>
          </a:bodyPr>
          <a:lstStyle/>
          <a:p>
            <a:endParaRPr lang="en-GB" dirty="0">
              <a:latin typeface="Times New Roman" panose="02020603050405020304" pitchFamily="18" charset="0"/>
              <a:cs typeface="Times New Roman" panose="02020603050405020304" pitchFamily="18" charset="0"/>
            </a:endParaRPr>
          </a:p>
          <a:p>
            <a:r>
              <a:rPr lang="en-GB" sz="1600" b="1" dirty="0">
                <a:latin typeface="Times New Roman" panose="02020603050405020304" pitchFamily="18" charset="0"/>
                <a:cs typeface="Times New Roman" panose="02020603050405020304" pitchFamily="18" charset="0"/>
              </a:rPr>
              <a:t>Pendulums </a:t>
            </a:r>
          </a:p>
          <a:p>
            <a:r>
              <a:rPr lang="en-GB" sz="1600" dirty="0">
                <a:latin typeface="Times New Roman" panose="02020603050405020304" pitchFamily="18" charset="0"/>
                <a:cs typeface="Times New Roman" panose="02020603050405020304" pitchFamily="18" charset="0"/>
              </a:rPr>
              <a:t>Pendulums are another a good method for body scanning. You can move a pendulum up and down a body. It will show areas where the energy is off by not keeping the same tempo throughout the body. The pendulum should move in different directions between the different chakras. When the pendulum moves in a circular motion this is usually positive and when vertical then it shows that there is a problem with the energy in that area.</a:t>
            </a:r>
          </a:p>
          <a:p>
            <a:endParaRPr lang="en-GB" sz="1600" b="1" dirty="0">
              <a:latin typeface="Times New Roman" panose="02020603050405020304" pitchFamily="18" charset="0"/>
              <a:cs typeface="Times New Roman" panose="02020603050405020304" pitchFamily="18" charset="0"/>
            </a:endParaRPr>
          </a:p>
          <a:p>
            <a:r>
              <a:rPr lang="en-GB" sz="1600" b="1" dirty="0">
                <a:latin typeface="Times New Roman" panose="02020603050405020304" pitchFamily="18" charset="0"/>
                <a:cs typeface="Times New Roman" panose="02020603050405020304" pitchFamily="18" charset="0"/>
              </a:rPr>
              <a:t>Body Energy </a:t>
            </a:r>
          </a:p>
          <a:p>
            <a:r>
              <a:rPr lang="en-GB" sz="1600" dirty="0">
                <a:latin typeface="Times New Roman" panose="02020603050405020304" pitchFamily="18" charset="0"/>
                <a:cs typeface="Times New Roman" panose="02020603050405020304" pitchFamily="18" charset="0"/>
              </a:rPr>
              <a:t>Body scanning will cause you to be able to notice different energy flows by the changes in energy from either your own body or from someone else. Heat and coolness is the most often sensed change in energies.</a:t>
            </a:r>
          </a:p>
          <a:p>
            <a:r>
              <a:rPr lang="en-GB" sz="1600" dirty="0">
                <a:latin typeface="Times New Roman" panose="02020603050405020304" pitchFamily="18" charset="0"/>
                <a:cs typeface="Times New Roman" panose="02020603050405020304" pitchFamily="18" charset="0"/>
              </a:rPr>
              <a:t>There are also sometimes occurrences of tingling, electric shocks, pulses, or pulling sensations. All of these energy changes will show you where the </a:t>
            </a:r>
            <a:r>
              <a:rPr lang="en-GB" sz="1600" dirty="0" err="1">
                <a:latin typeface="Times New Roman" panose="02020603050405020304" pitchFamily="18" charset="0"/>
                <a:cs typeface="Times New Roman" panose="02020603050405020304" pitchFamily="18" charset="0"/>
              </a:rPr>
              <a:t>bodys</a:t>
            </a:r>
            <a:r>
              <a:rPr lang="en-GB" sz="1600" dirty="0">
                <a:latin typeface="Times New Roman" panose="02020603050405020304" pitchFamily="18" charset="0"/>
                <a:cs typeface="Times New Roman" panose="02020603050405020304" pitchFamily="18" charset="0"/>
              </a:rPr>
              <a:t> energies are off and will show you what to do in order to change the energy flow with universal energy.</a:t>
            </a:r>
          </a:p>
          <a:p>
            <a:endParaRPr lang="en-GB" dirty="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2574123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301320FB-BF8D-40B3-A0DB-717C530A9B84}"/>
              </a:ext>
            </a:extLst>
          </p:cNvPr>
          <p:cNvSpPr txBox="1"/>
          <p:nvPr/>
        </p:nvSpPr>
        <p:spPr>
          <a:xfrm>
            <a:off x="-2133600" y="442530"/>
            <a:ext cx="7859924" cy="403957"/>
          </a:xfrm>
          <a:prstGeom prst="rect">
            <a:avLst/>
          </a:prstGeom>
          <a:noFill/>
        </p:spPr>
        <p:txBody>
          <a:bodyPr wrap="square" rtlCol="0">
            <a:spAutoFit/>
          </a:bodyPr>
          <a:lstStyle/>
          <a:p>
            <a:pPr algn="ctr"/>
            <a:r>
              <a:rPr lang="en-GB" sz="2025" b="1" u="sng" dirty="0">
                <a:solidFill>
                  <a:srgbClr val="9F5FCF"/>
                </a:solidFill>
                <a:latin typeface="Times New Roman" panose="02020603050405020304" pitchFamily="18" charset="0"/>
                <a:cs typeface="Times New Roman" panose="02020603050405020304" pitchFamily="18" charset="0"/>
              </a:rPr>
              <a:t>Reiki Client Guide Assessment </a:t>
            </a:r>
          </a:p>
        </p:txBody>
      </p:sp>
      <p:pic>
        <p:nvPicPr>
          <p:cNvPr id="10" name="Content Placeholder 9">
            <a:extLst>
              <a:ext uri="{FF2B5EF4-FFF2-40B4-BE49-F238E27FC236}">
                <a16:creationId xmlns:a16="http://schemas.microsoft.com/office/drawing/2014/main" id="{E33C28A1-B41A-4017-BDBA-EF78F4A579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6287" y="141654"/>
            <a:ext cx="2115138" cy="932234"/>
          </a:xfrm>
          <a:prstGeom prst="rect">
            <a:avLst/>
          </a:prstGeom>
        </p:spPr>
      </p:pic>
      <p:sp>
        <p:nvSpPr>
          <p:cNvPr id="3" name="Rectangle 2">
            <a:extLst>
              <a:ext uri="{FF2B5EF4-FFF2-40B4-BE49-F238E27FC236}">
                <a16:creationId xmlns:a16="http://schemas.microsoft.com/office/drawing/2014/main" id="{0E806CDB-DD20-44CB-8712-6458B83C1AD1}"/>
              </a:ext>
            </a:extLst>
          </p:cNvPr>
          <p:cNvSpPr/>
          <p:nvPr/>
        </p:nvSpPr>
        <p:spPr>
          <a:xfrm>
            <a:off x="0" y="846487"/>
            <a:ext cx="6858000" cy="8125301"/>
          </a:xfrm>
          <a:prstGeom prst="rect">
            <a:avLst/>
          </a:prstGeom>
        </p:spPr>
        <p:txBody>
          <a:bodyPr wrap="square">
            <a:spAutoFit/>
          </a:bodyPr>
          <a:lstStyle/>
          <a:p>
            <a:endParaRPr lang="en-GB" dirty="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a:p>
            <a:r>
              <a:rPr lang="en-GB" b="1" dirty="0">
                <a:latin typeface="Times New Roman" panose="02020603050405020304" pitchFamily="18" charset="0"/>
                <a:cs typeface="Times New Roman" panose="02020603050405020304" pitchFamily="18" charset="0"/>
              </a:rPr>
              <a:t>Healing Styles</a:t>
            </a:r>
          </a:p>
          <a:p>
            <a:endParaRPr lang="en-GB"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We all heal differently and are able to pick up imbalances differently.  The more you practice the more you will realise how to pick up on your client. What we are doing is energy work so inevitably you will form energy cords with the client, you will need to cut these at the end of the session. These will help you to read the clients energy and blockages. How you do this may vary according to your strongest sense.</a:t>
            </a:r>
          </a:p>
          <a:p>
            <a:endParaRPr lang="en-GB"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Clairvoyant -  (clear sight) you may be able to see blockages if you close your eyes using the third eye or colours related to the chakras </a:t>
            </a:r>
          </a:p>
          <a:p>
            <a:endParaRPr lang="en-GB"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Clairaudient – (clear audio) you maybe to hear messages for your client. </a:t>
            </a:r>
          </a:p>
          <a:p>
            <a:endParaRPr lang="en-GB"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Clairsentience (clear sensation or feeling) –  you maybe able to feel their pain. You maybe an Empath. You may need to disconnect by asking to disconnect from the pain. </a:t>
            </a:r>
          </a:p>
          <a:p>
            <a:br>
              <a:rPr lang="en-GB" dirty="0">
                <a:latin typeface="Times New Roman" panose="02020603050405020304" pitchFamily="18" charset="0"/>
                <a:cs typeface="Times New Roman" panose="02020603050405020304" pitchFamily="18" charset="0"/>
              </a:rPr>
            </a:br>
            <a:r>
              <a:rPr lang="en-GB" dirty="0" err="1">
                <a:latin typeface="Times New Roman" panose="02020603050405020304" pitchFamily="18" charset="0"/>
                <a:cs typeface="Times New Roman" panose="02020603050405020304" pitchFamily="18" charset="0"/>
              </a:rPr>
              <a:t>Clairempathy</a:t>
            </a:r>
            <a:r>
              <a:rPr lang="en-GB" dirty="0">
                <a:latin typeface="Times New Roman" panose="02020603050405020304" pitchFamily="18" charset="0"/>
                <a:cs typeface="Times New Roman" panose="02020603050405020304" pitchFamily="18" charset="0"/>
              </a:rPr>
              <a:t> (clear emotion) – An Empath is a person who can psychically tune in to the emotional experience of a person, place or animal. </a:t>
            </a:r>
          </a:p>
          <a:p>
            <a:endParaRPr lang="en-GB"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You will need to practice to see how your pick up information hence why you have to practice on yourself and others to get used to how you pick up information from the body. </a:t>
            </a:r>
          </a:p>
          <a:p>
            <a:endParaRPr lang="en-GB" dirty="0">
              <a:latin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6931242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7A8D2-4D15-4B05-9C83-CE66E3FE47A5}"/>
              </a:ext>
            </a:extLst>
          </p:cNvPr>
          <p:cNvSpPr>
            <a:spLocks noGrp="1"/>
          </p:cNvSpPr>
          <p:nvPr>
            <p:ph type="title"/>
          </p:nvPr>
        </p:nvSpPr>
        <p:spPr>
          <a:xfrm>
            <a:off x="308650" y="644317"/>
            <a:ext cx="5915025" cy="518603"/>
          </a:xfrm>
        </p:spPr>
        <p:txBody>
          <a:bodyPr>
            <a:normAutofit/>
          </a:bodyPr>
          <a:lstStyle/>
          <a:p>
            <a:r>
              <a:rPr lang="en-GB" sz="2400" b="1" u="sng" dirty="0">
                <a:solidFill>
                  <a:srgbClr val="7030A0"/>
                </a:solidFill>
                <a:latin typeface="Times New Roman" panose="02020603050405020304" pitchFamily="18" charset="0"/>
                <a:cs typeface="Times New Roman" panose="02020603050405020304" pitchFamily="18" charset="0"/>
              </a:rPr>
              <a:t>Subtle Bodies </a:t>
            </a:r>
          </a:p>
        </p:txBody>
      </p:sp>
      <p:sp>
        <p:nvSpPr>
          <p:cNvPr id="3" name="Content Placeholder 2">
            <a:extLst>
              <a:ext uri="{FF2B5EF4-FFF2-40B4-BE49-F238E27FC236}">
                <a16:creationId xmlns:a16="http://schemas.microsoft.com/office/drawing/2014/main" id="{B22EF699-4559-447D-9E78-35713C19FC5E}"/>
              </a:ext>
            </a:extLst>
          </p:cNvPr>
          <p:cNvSpPr>
            <a:spLocks noGrp="1"/>
          </p:cNvSpPr>
          <p:nvPr>
            <p:ph idx="1"/>
          </p:nvPr>
        </p:nvSpPr>
        <p:spPr>
          <a:xfrm>
            <a:off x="471487" y="1135123"/>
            <a:ext cx="5915025" cy="2187285"/>
          </a:xfrm>
        </p:spPr>
        <p:txBody>
          <a:bodyPr>
            <a:normAutofit/>
          </a:bodyPr>
          <a:lstStyle/>
          <a:p>
            <a:pPr marL="0" indent="0">
              <a:buNone/>
            </a:pPr>
            <a:endParaRPr lang="en-GB" sz="5600" dirty="0">
              <a:latin typeface="Times New Roman" panose="02020603050405020304" pitchFamily="18" charset="0"/>
              <a:cs typeface="Times New Roman" panose="02020603050405020304" pitchFamily="18" charset="0"/>
            </a:endParaRPr>
          </a:p>
          <a:p>
            <a:endParaRPr lang="en-GB" dirty="0"/>
          </a:p>
          <a:p>
            <a:pPr marL="0" indent="0">
              <a:buNone/>
            </a:pPr>
            <a:endParaRPr lang="en-GB" dirty="0"/>
          </a:p>
          <a:p>
            <a:endParaRPr lang="en-GB" dirty="0"/>
          </a:p>
        </p:txBody>
      </p:sp>
      <p:sp>
        <p:nvSpPr>
          <p:cNvPr id="4" name="Footer Placeholder 3">
            <a:extLst>
              <a:ext uri="{FF2B5EF4-FFF2-40B4-BE49-F238E27FC236}">
                <a16:creationId xmlns:a16="http://schemas.microsoft.com/office/drawing/2014/main" id="{22203263-06E3-4003-876F-AFDEA47A026C}"/>
              </a:ext>
            </a:extLst>
          </p:cNvPr>
          <p:cNvSpPr>
            <a:spLocks noGrp="1"/>
          </p:cNvSpPr>
          <p:nvPr>
            <p:ph type="ftr" sz="quarter" idx="11"/>
          </p:nvPr>
        </p:nvSpPr>
        <p:spPr/>
        <p:txBody>
          <a:bodyPr/>
          <a:lstStyle/>
          <a:p>
            <a:r>
              <a:rPr lang="en-GB" dirty="0"/>
              <a:t>Copyright Sneha Ramji @2019</a:t>
            </a:r>
          </a:p>
        </p:txBody>
      </p:sp>
      <p:sp>
        <p:nvSpPr>
          <p:cNvPr id="5" name="Slide Number Placeholder 4">
            <a:extLst>
              <a:ext uri="{FF2B5EF4-FFF2-40B4-BE49-F238E27FC236}">
                <a16:creationId xmlns:a16="http://schemas.microsoft.com/office/drawing/2014/main" id="{D117DFA7-9194-41F8-87B8-6C0A6ECD3B5A}"/>
              </a:ext>
            </a:extLst>
          </p:cNvPr>
          <p:cNvSpPr>
            <a:spLocks noGrp="1"/>
          </p:cNvSpPr>
          <p:nvPr>
            <p:ph type="sldNum" sz="quarter" idx="12"/>
          </p:nvPr>
        </p:nvSpPr>
        <p:spPr/>
        <p:txBody>
          <a:bodyPr/>
          <a:lstStyle/>
          <a:p>
            <a:fld id="{D709BFDC-45E7-4EAA-B76D-C25BBEBF65C1}" type="slidenum">
              <a:rPr lang="en-GB" smtClean="0"/>
              <a:t>27</a:t>
            </a:fld>
            <a:endParaRPr lang="en-GB" dirty="0"/>
          </a:p>
        </p:txBody>
      </p:sp>
      <p:sp>
        <p:nvSpPr>
          <p:cNvPr id="6" name="TextBox 5">
            <a:extLst>
              <a:ext uri="{FF2B5EF4-FFF2-40B4-BE49-F238E27FC236}">
                <a16:creationId xmlns:a16="http://schemas.microsoft.com/office/drawing/2014/main" id="{66940A9C-ECDB-479F-B412-8F3F72DA09DC}"/>
              </a:ext>
            </a:extLst>
          </p:cNvPr>
          <p:cNvSpPr txBox="1"/>
          <p:nvPr/>
        </p:nvSpPr>
        <p:spPr>
          <a:xfrm>
            <a:off x="308649" y="1135123"/>
            <a:ext cx="5915025" cy="5755422"/>
          </a:xfrm>
          <a:prstGeom prst="rect">
            <a:avLst/>
          </a:prstGeom>
          <a:noFill/>
        </p:spPr>
        <p:txBody>
          <a:bodyPr wrap="square" rtlCol="0">
            <a:spAutoFit/>
          </a:bodyPr>
          <a:lstStyle/>
          <a:p>
            <a:r>
              <a:rPr lang="en-GB" sz="1600" b="1" dirty="0">
                <a:latin typeface="Times New Roman" panose="02020603050405020304" pitchFamily="18" charset="0"/>
                <a:cs typeface="Times New Roman" panose="02020603050405020304" pitchFamily="18" charset="0"/>
              </a:rPr>
              <a:t>Subtle Body Energies: The Seven Subtle Bodies</a:t>
            </a:r>
          </a:p>
          <a:p>
            <a:r>
              <a:rPr lang="en-GB" sz="1600" dirty="0">
                <a:latin typeface="Times New Roman" panose="02020603050405020304" pitchFamily="18" charset="0"/>
                <a:cs typeface="Times New Roman" panose="02020603050405020304" pitchFamily="18" charset="0"/>
              </a:rPr>
              <a:t>There are seven subtle bodies, or layers, around the physical body, which create the aura. These are not layered in a linear fashion but overlap. As you extend inward, the one before is also present within the next aura layer. For example, the outer most body is the causal, body. The next is layer is the celestial body, which contains itself and the causal body. As you go inward, towards the first layer (the etheric) it will be the densest because it holds all seven subtle bodies. And of course, there is the physical body, which is the densest of them all.</a:t>
            </a:r>
          </a:p>
          <a:p>
            <a:endParaRPr lang="en-GB" sz="1600" dirty="0">
              <a:latin typeface="Times New Roman" panose="02020603050405020304" pitchFamily="18" charset="0"/>
              <a:cs typeface="Times New Roman" panose="02020603050405020304" pitchFamily="18" charset="0"/>
            </a:endParaRPr>
          </a:p>
          <a:p>
            <a:r>
              <a:rPr lang="en-GB" sz="1600" dirty="0">
                <a:latin typeface="Times New Roman" panose="02020603050405020304" pitchFamily="18" charset="0"/>
                <a:cs typeface="Times New Roman" panose="02020603050405020304" pitchFamily="18" charset="0"/>
              </a:rPr>
              <a:t>The seven subtle bodies can be broken down as follows: </a:t>
            </a:r>
          </a:p>
          <a:p>
            <a:endParaRPr lang="en-GB" sz="1600" dirty="0">
              <a:latin typeface="Times New Roman" panose="02020603050405020304" pitchFamily="18" charset="0"/>
              <a:cs typeface="Times New Roman" panose="02020603050405020304" pitchFamily="18" charset="0"/>
            </a:endParaRPr>
          </a:p>
          <a:p>
            <a:r>
              <a:rPr lang="en-GB" sz="1600" dirty="0">
                <a:latin typeface="Times New Roman" panose="02020603050405020304" pitchFamily="18" charset="0"/>
                <a:cs typeface="Times New Roman" panose="02020603050405020304" pitchFamily="18" charset="0"/>
              </a:rPr>
              <a:t>There are three bodies that exist in the physical plane, three that exist in the astral plane and the astral body, which is the bridge between the lower and higher bodies. </a:t>
            </a:r>
          </a:p>
          <a:p>
            <a:endParaRPr lang="en-GB" sz="1600" dirty="0">
              <a:latin typeface="Times New Roman" panose="02020603050405020304" pitchFamily="18" charset="0"/>
              <a:cs typeface="Times New Roman" panose="02020603050405020304" pitchFamily="18" charset="0"/>
            </a:endParaRPr>
          </a:p>
          <a:p>
            <a:r>
              <a:rPr lang="en-GB" sz="1600" dirty="0">
                <a:latin typeface="Times New Roman" panose="02020603050405020304" pitchFamily="18" charset="0"/>
                <a:cs typeface="Times New Roman" panose="02020603050405020304" pitchFamily="18" charset="0"/>
              </a:rPr>
              <a:t>The lower three bodies process energies dealing with the physical plane, whereas the upper three process energies from the spiritual planes. </a:t>
            </a:r>
          </a:p>
          <a:p>
            <a:r>
              <a:rPr lang="en-GB" sz="1600" dirty="0">
                <a:latin typeface="Times New Roman" panose="02020603050405020304" pitchFamily="18" charset="0"/>
                <a:cs typeface="Times New Roman" panose="02020603050405020304" pitchFamily="18" charset="0"/>
              </a:rPr>
              <a:t>At this level we only concern ourselves with the first three bodies.  The reason we look at these is that our emotions and thoughts are stored in these bodies and eventually will want to manifest into the physical if not cleared. </a:t>
            </a:r>
          </a:p>
        </p:txBody>
      </p:sp>
      <p:pic>
        <p:nvPicPr>
          <p:cNvPr id="8" name="Content Placeholder 9">
            <a:extLst>
              <a:ext uri="{FF2B5EF4-FFF2-40B4-BE49-F238E27FC236}">
                <a16:creationId xmlns:a16="http://schemas.microsoft.com/office/drawing/2014/main" id="{59C1DE99-BC70-4FE2-933D-18C7D6E015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6287" y="141654"/>
            <a:ext cx="2115138" cy="932234"/>
          </a:xfrm>
          <a:prstGeom prst="rect">
            <a:avLst/>
          </a:prstGeom>
        </p:spPr>
      </p:pic>
    </p:spTree>
    <p:extLst>
      <p:ext uri="{BB962C8B-B14F-4D97-AF65-F5344CB8AC3E}">
        <p14:creationId xmlns:p14="http://schemas.microsoft.com/office/powerpoint/2010/main" val="14476722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7A8D2-4D15-4B05-9C83-CE66E3FE47A5}"/>
              </a:ext>
            </a:extLst>
          </p:cNvPr>
          <p:cNvSpPr>
            <a:spLocks noGrp="1"/>
          </p:cNvSpPr>
          <p:nvPr>
            <p:ph type="title"/>
          </p:nvPr>
        </p:nvSpPr>
        <p:spPr>
          <a:xfrm>
            <a:off x="308650" y="644317"/>
            <a:ext cx="5915025" cy="518603"/>
          </a:xfrm>
        </p:spPr>
        <p:txBody>
          <a:bodyPr>
            <a:normAutofit/>
          </a:bodyPr>
          <a:lstStyle/>
          <a:p>
            <a:r>
              <a:rPr lang="en-GB" sz="2000" b="1" u="sng" dirty="0">
                <a:solidFill>
                  <a:srgbClr val="7030A0"/>
                </a:solidFill>
                <a:latin typeface="Times New Roman" panose="02020603050405020304" pitchFamily="18" charset="0"/>
                <a:cs typeface="Times New Roman" panose="02020603050405020304" pitchFamily="18" charset="0"/>
              </a:rPr>
              <a:t>Subtle Bodies </a:t>
            </a:r>
          </a:p>
        </p:txBody>
      </p:sp>
      <p:sp>
        <p:nvSpPr>
          <p:cNvPr id="3" name="Content Placeholder 2">
            <a:extLst>
              <a:ext uri="{FF2B5EF4-FFF2-40B4-BE49-F238E27FC236}">
                <a16:creationId xmlns:a16="http://schemas.microsoft.com/office/drawing/2014/main" id="{B22EF699-4559-447D-9E78-35713C19FC5E}"/>
              </a:ext>
            </a:extLst>
          </p:cNvPr>
          <p:cNvSpPr>
            <a:spLocks noGrp="1"/>
          </p:cNvSpPr>
          <p:nvPr>
            <p:ph idx="1"/>
          </p:nvPr>
        </p:nvSpPr>
        <p:spPr>
          <a:xfrm>
            <a:off x="471487" y="1135123"/>
            <a:ext cx="5915025" cy="2187285"/>
          </a:xfrm>
        </p:spPr>
        <p:txBody>
          <a:bodyPr>
            <a:normAutofit/>
          </a:bodyPr>
          <a:lstStyle/>
          <a:p>
            <a:pPr marL="0" indent="0">
              <a:buNone/>
            </a:pPr>
            <a:endParaRPr lang="en-GB" sz="5600" dirty="0">
              <a:latin typeface="Times New Roman" panose="02020603050405020304" pitchFamily="18" charset="0"/>
              <a:cs typeface="Times New Roman" panose="02020603050405020304" pitchFamily="18" charset="0"/>
            </a:endParaRPr>
          </a:p>
          <a:p>
            <a:endParaRPr lang="en-GB" dirty="0"/>
          </a:p>
          <a:p>
            <a:pPr marL="0" indent="0">
              <a:buNone/>
            </a:pPr>
            <a:endParaRPr lang="en-GB" dirty="0"/>
          </a:p>
          <a:p>
            <a:endParaRPr lang="en-GB" dirty="0"/>
          </a:p>
        </p:txBody>
      </p:sp>
      <p:sp>
        <p:nvSpPr>
          <p:cNvPr id="4" name="Footer Placeholder 3">
            <a:extLst>
              <a:ext uri="{FF2B5EF4-FFF2-40B4-BE49-F238E27FC236}">
                <a16:creationId xmlns:a16="http://schemas.microsoft.com/office/drawing/2014/main" id="{22203263-06E3-4003-876F-AFDEA47A026C}"/>
              </a:ext>
            </a:extLst>
          </p:cNvPr>
          <p:cNvSpPr>
            <a:spLocks noGrp="1"/>
          </p:cNvSpPr>
          <p:nvPr>
            <p:ph type="ftr" sz="quarter" idx="11"/>
          </p:nvPr>
        </p:nvSpPr>
        <p:spPr/>
        <p:txBody>
          <a:bodyPr/>
          <a:lstStyle/>
          <a:p>
            <a:r>
              <a:rPr lang="en-GB" dirty="0"/>
              <a:t>Copyright Sneha Ramji @2019</a:t>
            </a:r>
          </a:p>
        </p:txBody>
      </p:sp>
      <p:sp>
        <p:nvSpPr>
          <p:cNvPr id="5" name="Slide Number Placeholder 4">
            <a:extLst>
              <a:ext uri="{FF2B5EF4-FFF2-40B4-BE49-F238E27FC236}">
                <a16:creationId xmlns:a16="http://schemas.microsoft.com/office/drawing/2014/main" id="{D117DFA7-9194-41F8-87B8-6C0A6ECD3B5A}"/>
              </a:ext>
            </a:extLst>
          </p:cNvPr>
          <p:cNvSpPr>
            <a:spLocks noGrp="1"/>
          </p:cNvSpPr>
          <p:nvPr>
            <p:ph type="sldNum" sz="quarter" idx="12"/>
          </p:nvPr>
        </p:nvSpPr>
        <p:spPr/>
        <p:txBody>
          <a:bodyPr/>
          <a:lstStyle/>
          <a:p>
            <a:fld id="{D709BFDC-45E7-4EAA-B76D-C25BBEBF65C1}" type="slidenum">
              <a:rPr lang="en-GB" smtClean="0"/>
              <a:t>28</a:t>
            </a:fld>
            <a:endParaRPr lang="en-GB" dirty="0"/>
          </a:p>
        </p:txBody>
      </p:sp>
      <p:sp>
        <p:nvSpPr>
          <p:cNvPr id="6" name="TextBox 5">
            <a:extLst>
              <a:ext uri="{FF2B5EF4-FFF2-40B4-BE49-F238E27FC236}">
                <a16:creationId xmlns:a16="http://schemas.microsoft.com/office/drawing/2014/main" id="{66940A9C-ECDB-479F-B412-8F3F72DA09DC}"/>
              </a:ext>
            </a:extLst>
          </p:cNvPr>
          <p:cNvSpPr txBox="1"/>
          <p:nvPr/>
        </p:nvSpPr>
        <p:spPr>
          <a:xfrm>
            <a:off x="634324" y="1073888"/>
            <a:ext cx="5846525" cy="6555641"/>
          </a:xfrm>
          <a:prstGeom prst="rect">
            <a:avLst/>
          </a:prstGeom>
          <a:noFill/>
        </p:spPr>
        <p:txBody>
          <a:bodyPr wrap="square" rtlCol="0">
            <a:spAutoFit/>
          </a:bodyPr>
          <a:lstStyle/>
          <a:p>
            <a:r>
              <a:rPr lang="en-GB" sz="1600" b="1" dirty="0">
                <a:latin typeface="Times New Roman" panose="02020603050405020304" pitchFamily="18" charset="0"/>
                <a:cs typeface="Times New Roman" panose="02020603050405020304" pitchFamily="18" charset="0"/>
              </a:rPr>
              <a:t>First Layer (The Etheric Body)</a:t>
            </a:r>
            <a:br>
              <a:rPr lang="en-GB" sz="1600" dirty="0">
                <a:latin typeface="Times New Roman" panose="02020603050405020304" pitchFamily="18" charset="0"/>
                <a:cs typeface="Times New Roman" panose="02020603050405020304" pitchFamily="18" charset="0"/>
              </a:rPr>
            </a:br>
            <a:r>
              <a:rPr lang="en-GB" sz="1600" dirty="0">
                <a:latin typeface="Times New Roman" panose="02020603050405020304" pitchFamily="18" charset="0"/>
                <a:cs typeface="Times New Roman" panose="02020603050405020304" pitchFamily="18" charset="0"/>
              </a:rPr>
              <a:t>This is the closest energy body to the physical. It is what is made evident through Kirlian photography. The etheric body extends one quarter to two inches beyond the physical body</a:t>
            </a:r>
          </a:p>
          <a:p>
            <a:r>
              <a:rPr lang="en-GB" sz="1600" dirty="0">
                <a:latin typeface="Times New Roman" panose="02020603050405020304" pitchFamily="18" charset="0"/>
                <a:cs typeface="Times New Roman" panose="02020603050405020304" pitchFamily="18" charset="0"/>
              </a:rPr>
              <a:t>This is linked to the root chakra</a:t>
            </a:r>
          </a:p>
          <a:p>
            <a:r>
              <a:rPr lang="en-GB" sz="1600" b="1" dirty="0">
                <a:latin typeface="Times New Roman" panose="02020603050405020304" pitchFamily="18" charset="0"/>
                <a:cs typeface="Times New Roman" panose="02020603050405020304" pitchFamily="18" charset="0"/>
              </a:rPr>
              <a:t>Second Layer (The Emotional Body)</a:t>
            </a:r>
            <a:br>
              <a:rPr lang="en-GB" sz="1600" dirty="0">
                <a:latin typeface="Times New Roman" panose="02020603050405020304" pitchFamily="18" charset="0"/>
                <a:cs typeface="Times New Roman" panose="02020603050405020304" pitchFamily="18" charset="0"/>
              </a:rPr>
            </a:br>
            <a:r>
              <a:rPr lang="en-GB" sz="1600" dirty="0">
                <a:latin typeface="Times New Roman" panose="02020603050405020304" pitchFamily="18" charset="0"/>
                <a:cs typeface="Times New Roman" panose="02020603050405020304" pitchFamily="18" charset="0"/>
              </a:rPr>
              <a:t>Since this is the emotional body, it is associated with feelings. It is more fluid in nature, and does not duplicate the body, as does the etheric body. This body is about one to three inches from the physical body. Unlike the etheric body, which is blue or </a:t>
            </a:r>
            <a:r>
              <a:rPr lang="en-GB" sz="1600" dirty="0" err="1">
                <a:latin typeface="Times New Roman" panose="02020603050405020304" pitchFamily="18" charset="0"/>
                <a:cs typeface="Times New Roman" panose="02020603050405020304" pitchFamily="18" charset="0"/>
              </a:rPr>
              <a:t>grayish</a:t>
            </a:r>
            <a:r>
              <a:rPr lang="en-GB" sz="1600" dirty="0">
                <a:latin typeface="Times New Roman" panose="02020603050405020304" pitchFamily="18" charset="0"/>
                <a:cs typeface="Times New Roman" panose="02020603050405020304" pitchFamily="18" charset="0"/>
              </a:rPr>
              <a:t> in nature, this is more like </a:t>
            </a:r>
            <a:r>
              <a:rPr lang="en-GB" sz="1600" dirty="0" err="1">
                <a:latin typeface="Times New Roman" panose="02020603050405020304" pitchFamily="18" charset="0"/>
                <a:cs typeface="Times New Roman" panose="02020603050405020304" pitchFamily="18" charset="0"/>
              </a:rPr>
              <a:t>colored</a:t>
            </a:r>
            <a:r>
              <a:rPr lang="en-GB" sz="1600" dirty="0">
                <a:latin typeface="Times New Roman" panose="02020603050405020304" pitchFamily="18" charset="0"/>
                <a:cs typeface="Times New Roman" panose="02020603050405020304" pitchFamily="18" charset="0"/>
              </a:rPr>
              <a:t> clouds that change colour depending on what kind of emotions the person is going through. Love, joy, excitement, and even anger will result in very brilliant hues, whereas confused emotions will result in muddy tones. </a:t>
            </a:r>
          </a:p>
          <a:p>
            <a:r>
              <a:rPr lang="en-GB" sz="1600" dirty="0">
                <a:latin typeface="Times New Roman" panose="02020603050405020304" pitchFamily="18" charset="0"/>
                <a:cs typeface="Times New Roman" panose="02020603050405020304" pitchFamily="18" charset="0"/>
              </a:rPr>
              <a:t>This is linked to the sacral chakra</a:t>
            </a:r>
          </a:p>
          <a:p>
            <a:endParaRPr lang="en-GB" sz="1600" b="1" dirty="0">
              <a:latin typeface="Times New Roman" panose="02020603050405020304" pitchFamily="18" charset="0"/>
              <a:cs typeface="Times New Roman" panose="02020603050405020304" pitchFamily="18" charset="0"/>
            </a:endParaRPr>
          </a:p>
          <a:p>
            <a:r>
              <a:rPr lang="en-GB" sz="1600" b="1" dirty="0">
                <a:latin typeface="Times New Roman" panose="02020603050405020304" pitchFamily="18" charset="0"/>
                <a:cs typeface="Times New Roman" panose="02020603050405020304" pitchFamily="18" charset="0"/>
              </a:rPr>
              <a:t>Third Layer (The Mental Body)</a:t>
            </a:r>
            <a:br>
              <a:rPr lang="en-GB" sz="1600" dirty="0">
                <a:latin typeface="Times New Roman" panose="02020603050405020304" pitchFamily="18" charset="0"/>
                <a:cs typeface="Times New Roman" panose="02020603050405020304" pitchFamily="18" charset="0"/>
              </a:rPr>
            </a:br>
            <a:r>
              <a:rPr lang="en-GB" sz="1600" dirty="0">
                <a:latin typeface="Times New Roman" panose="02020603050405020304" pitchFamily="18" charset="0"/>
                <a:cs typeface="Times New Roman" panose="02020603050405020304" pitchFamily="18" charset="0"/>
              </a:rPr>
              <a:t>With an even more subtle composition, the mental body holds our thoughts and mental processes. It extends three to eight inches from the body, and generally has a yellow light, which radiates around the head and shoulders, and extends to the body below. This yellow will brighten if a person is deep in thought, or concentrating on mental activities.</a:t>
            </a:r>
          </a:p>
          <a:p>
            <a:r>
              <a:rPr lang="en-GB" sz="1600" dirty="0">
                <a:latin typeface="Times New Roman" panose="02020603050405020304" pitchFamily="18" charset="0"/>
                <a:cs typeface="Times New Roman" panose="02020603050405020304" pitchFamily="18" charset="0"/>
              </a:rPr>
              <a:t>This is linked to the solar plexus chakra</a:t>
            </a:r>
          </a:p>
          <a:p>
            <a:endParaRPr lang="en-GB" dirty="0"/>
          </a:p>
          <a:p>
            <a:endParaRPr lang="en-GB" dirty="0"/>
          </a:p>
        </p:txBody>
      </p:sp>
      <p:pic>
        <p:nvPicPr>
          <p:cNvPr id="8" name="Content Placeholder 9">
            <a:extLst>
              <a:ext uri="{FF2B5EF4-FFF2-40B4-BE49-F238E27FC236}">
                <a16:creationId xmlns:a16="http://schemas.microsoft.com/office/drawing/2014/main" id="{59C1DE99-BC70-4FE2-933D-18C7D6E015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6287" y="141654"/>
            <a:ext cx="2115138" cy="932234"/>
          </a:xfrm>
          <a:prstGeom prst="rect">
            <a:avLst/>
          </a:prstGeom>
        </p:spPr>
      </p:pic>
    </p:spTree>
    <p:extLst>
      <p:ext uri="{BB962C8B-B14F-4D97-AF65-F5344CB8AC3E}">
        <p14:creationId xmlns:p14="http://schemas.microsoft.com/office/powerpoint/2010/main" val="33374237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7A8D2-4D15-4B05-9C83-CE66E3FE47A5}"/>
              </a:ext>
            </a:extLst>
          </p:cNvPr>
          <p:cNvSpPr>
            <a:spLocks noGrp="1"/>
          </p:cNvSpPr>
          <p:nvPr>
            <p:ph type="title"/>
          </p:nvPr>
        </p:nvSpPr>
        <p:spPr>
          <a:xfrm>
            <a:off x="308650" y="644317"/>
            <a:ext cx="5915025" cy="518603"/>
          </a:xfrm>
        </p:spPr>
        <p:txBody>
          <a:bodyPr>
            <a:normAutofit fontScale="90000"/>
          </a:bodyPr>
          <a:lstStyle/>
          <a:p>
            <a:br>
              <a:rPr lang="en-GB" b="1" u="sng" dirty="0">
                <a:solidFill>
                  <a:srgbClr val="7030A0"/>
                </a:solidFill>
                <a:latin typeface="Times New Roman" panose="02020603050405020304" pitchFamily="18" charset="0"/>
                <a:cs typeface="Times New Roman" panose="02020603050405020304" pitchFamily="18" charset="0"/>
              </a:rPr>
            </a:br>
            <a:r>
              <a:rPr lang="en-GB" b="1" u="sng" dirty="0">
                <a:solidFill>
                  <a:srgbClr val="7030A0"/>
                </a:solidFill>
                <a:latin typeface="Times New Roman" panose="02020603050405020304" pitchFamily="18" charset="0"/>
                <a:cs typeface="Times New Roman" panose="02020603050405020304" pitchFamily="18" charset="0"/>
              </a:rPr>
              <a:t>Requirements for Level II</a:t>
            </a:r>
            <a:br>
              <a:rPr lang="en-GB" b="1" u="sng" dirty="0">
                <a:solidFill>
                  <a:srgbClr val="7030A0"/>
                </a:solidFill>
              </a:rPr>
            </a:br>
            <a:br>
              <a:rPr lang="en-GB" b="1" u="sng" dirty="0">
                <a:solidFill>
                  <a:srgbClr val="7030A0"/>
                </a:solidFill>
              </a:rPr>
            </a:br>
            <a:endParaRPr lang="en-GB" sz="1575" b="1" u="sng" dirty="0">
              <a:solidFill>
                <a:srgbClr val="7030A0"/>
              </a:solidFill>
            </a:endParaRPr>
          </a:p>
        </p:txBody>
      </p:sp>
      <p:sp>
        <p:nvSpPr>
          <p:cNvPr id="3" name="Content Placeholder 2">
            <a:extLst>
              <a:ext uri="{FF2B5EF4-FFF2-40B4-BE49-F238E27FC236}">
                <a16:creationId xmlns:a16="http://schemas.microsoft.com/office/drawing/2014/main" id="{B22EF699-4559-447D-9E78-35713C19FC5E}"/>
              </a:ext>
            </a:extLst>
          </p:cNvPr>
          <p:cNvSpPr>
            <a:spLocks noGrp="1"/>
          </p:cNvSpPr>
          <p:nvPr>
            <p:ph idx="1"/>
          </p:nvPr>
        </p:nvSpPr>
        <p:spPr>
          <a:xfrm>
            <a:off x="471487" y="1135123"/>
            <a:ext cx="5915025" cy="2187285"/>
          </a:xfrm>
        </p:spPr>
        <p:txBody>
          <a:bodyPr>
            <a:normAutofit/>
          </a:bodyPr>
          <a:lstStyle/>
          <a:p>
            <a:pPr marL="0" indent="0">
              <a:buNone/>
            </a:pPr>
            <a:endParaRPr lang="en-GB" sz="5600" dirty="0">
              <a:latin typeface="Times New Roman" panose="02020603050405020304" pitchFamily="18" charset="0"/>
              <a:cs typeface="Times New Roman" panose="02020603050405020304" pitchFamily="18" charset="0"/>
            </a:endParaRPr>
          </a:p>
          <a:p>
            <a:endParaRPr lang="en-GB" dirty="0"/>
          </a:p>
          <a:p>
            <a:pPr marL="0" indent="0">
              <a:buNone/>
            </a:pPr>
            <a:endParaRPr lang="en-GB" dirty="0"/>
          </a:p>
          <a:p>
            <a:endParaRPr lang="en-GB" dirty="0"/>
          </a:p>
        </p:txBody>
      </p:sp>
      <p:sp>
        <p:nvSpPr>
          <p:cNvPr id="4" name="Footer Placeholder 3">
            <a:extLst>
              <a:ext uri="{FF2B5EF4-FFF2-40B4-BE49-F238E27FC236}">
                <a16:creationId xmlns:a16="http://schemas.microsoft.com/office/drawing/2014/main" id="{22203263-06E3-4003-876F-AFDEA47A026C}"/>
              </a:ext>
            </a:extLst>
          </p:cNvPr>
          <p:cNvSpPr>
            <a:spLocks noGrp="1"/>
          </p:cNvSpPr>
          <p:nvPr>
            <p:ph type="ftr" sz="quarter" idx="11"/>
          </p:nvPr>
        </p:nvSpPr>
        <p:spPr/>
        <p:txBody>
          <a:bodyPr/>
          <a:lstStyle/>
          <a:p>
            <a:r>
              <a:rPr lang="en-GB" dirty="0"/>
              <a:t>Copyright Sneha Ramji @2019</a:t>
            </a:r>
          </a:p>
        </p:txBody>
      </p:sp>
      <p:sp>
        <p:nvSpPr>
          <p:cNvPr id="5" name="Slide Number Placeholder 4">
            <a:extLst>
              <a:ext uri="{FF2B5EF4-FFF2-40B4-BE49-F238E27FC236}">
                <a16:creationId xmlns:a16="http://schemas.microsoft.com/office/drawing/2014/main" id="{D117DFA7-9194-41F8-87B8-6C0A6ECD3B5A}"/>
              </a:ext>
            </a:extLst>
          </p:cNvPr>
          <p:cNvSpPr>
            <a:spLocks noGrp="1"/>
          </p:cNvSpPr>
          <p:nvPr>
            <p:ph type="sldNum" sz="quarter" idx="12"/>
          </p:nvPr>
        </p:nvSpPr>
        <p:spPr/>
        <p:txBody>
          <a:bodyPr/>
          <a:lstStyle/>
          <a:p>
            <a:fld id="{D709BFDC-45E7-4EAA-B76D-C25BBEBF65C1}" type="slidenum">
              <a:rPr lang="en-GB" smtClean="0"/>
              <a:t>29</a:t>
            </a:fld>
            <a:endParaRPr lang="en-GB" dirty="0"/>
          </a:p>
        </p:txBody>
      </p:sp>
      <p:sp>
        <p:nvSpPr>
          <p:cNvPr id="6" name="TextBox 5">
            <a:extLst>
              <a:ext uri="{FF2B5EF4-FFF2-40B4-BE49-F238E27FC236}">
                <a16:creationId xmlns:a16="http://schemas.microsoft.com/office/drawing/2014/main" id="{66940A9C-ECDB-479F-B412-8F3F72DA09DC}"/>
              </a:ext>
            </a:extLst>
          </p:cNvPr>
          <p:cNvSpPr txBox="1"/>
          <p:nvPr/>
        </p:nvSpPr>
        <p:spPr>
          <a:xfrm>
            <a:off x="308650" y="1135123"/>
            <a:ext cx="5453324" cy="5909310"/>
          </a:xfrm>
          <a:prstGeom prst="rect">
            <a:avLst/>
          </a:prstGeom>
          <a:noFill/>
        </p:spPr>
        <p:txBody>
          <a:bodyPr wrap="square" rtlCol="0">
            <a:spAutoFit/>
          </a:bodyPr>
          <a:lstStyle/>
          <a:p>
            <a:endParaRPr lang="en-GB" dirty="0">
              <a:latin typeface="Times New Roman" panose="02020603050405020304" pitchFamily="18" charset="0"/>
              <a:cs typeface="Times New Roman" panose="02020603050405020304" pitchFamily="18" charset="0"/>
            </a:endParaRPr>
          </a:p>
          <a:p>
            <a:pPr marL="342900" indent="-342900">
              <a:buAutoNum type="arabicParenR"/>
            </a:pPr>
            <a:r>
              <a:rPr lang="en-GB" dirty="0">
                <a:latin typeface="Times New Roman" panose="02020603050405020304" pitchFamily="18" charset="0"/>
                <a:cs typeface="Times New Roman" panose="02020603050405020304" pitchFamily="18" charset="0"/>
              </a:rPr>
              <a:t>Practice the healing the 7 areas ( 6 chakras and one focus point) for 21 days preferably consecutively but can be  spread over 6 weeks. These need to broken up into </a:t>
            </a:r>
          </a:p>
          <a:p>
            <a:r>
              <a:rPr lang="en-GB" dirty="0">
                <a:latin typeface="Times New Roman" panose="02020603050405020304" pitchFamily="18" charset="0"/>
                <a:cs typeface="Times New Roman" panose="02020603050405020304" pitchFamily="18" charset="0"/>
              </a:rPr>
              <a:t>25 x 3 min sessions</a:t>
            </a:r>
          </a:p>
          <a:p>
            <a:endParaRPr lang="en-GB"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2) You also need to do 12 case studies involving friends of family members. (no strangers)  you will heal the 6 chakras for 3 mins each and you will focus one weak point for 3 mis </a:t>
            </a:r>
          </a:p>
          <a:p>
            <a:r>
              <a:rPr lang="en-GB" dirty="0">
                <a:latin typeface="Times New Roman" panose="02020603050405020304" pitchFamily="18" charset="0"/>
                <a:cs typeface="Times New Roman" panose="02020603050405020304" pitchFamily="18" charset="0"/>
              </a:rPr>
              <a:t>3) One supervised session </a:t>
            </a:r>
          </a:p>
          <a:p>
            <a:r>
              <a:rPr lang="en-GB" dirty="0">
                <a:latin typeface="Times New Roman" panose="02020603050405020304" pitchFamily="18" charset="0"/>
                <a:cs typeface="Times New Roman" panose="02020603050405020304" pitchFamily="18" charset="0"/>
              </a:rPr>
              <a:t>4) Complete the below case studies. </a:t>
            </a:r>
          </a:p>
          <a:p>
            <a:endParaRPr lang="en-GB"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All of the above needs to be logged and approved before you receive your certification. </a:t>
            </a:r>
          </a:p>
          <a:p>
            <a:endParaRPr lang="en-GB" dirty="0"/>
          </a:p>
          <a:p>
            <a:endParaRPr lang="en-GB" dirty="0"/>
          </a:p>
          <a:p>
            <a:endParaRPr lang="en-GB" dirty="0"/>
          </a:p>
          <a:p>
            <a:r>
              <a:rPr lang="en-GB" dirty="0"/>
              <a:t> </a:t>
            </a:r>
          </a:p>
          <a:p>
            <a:endParaRPr lang="en-GB" dirty="0"/>
          </a:p>
        </p:txBody>
      </p:sp>
      <p:pic>
        <p:nvPicPr>
          <p:cNvPr id="8" name="Content Placeholder 9">
            <a:extLst>
              <a:ext uri="{FF2B5EF4-FFF2-40B4-BE49-F238E27FC236}">
                <a16:creationId xmlns:a16="http://schemas.microsoft.com/office/drawing/2014/main" id="{59C1DE99-BC70-4FE2-933D-18C7D6E015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6287" y="141654"/>
            <a:ext cx="2115138" cy="932234"/>
          </a:xfrm>
          <a:prstGeom prst="rect">
            <a:avLst/>
          </a:prstGeom>
        </p:spPr>
      </p:pic>
    </p:spTree>
    <p:extLst>
      <p:ext uri="{BB962C8B-B14F-4D97-AF65-F5344CB8AC3E}">
        <p14:creationId xmlns:p14="http://schemas.microsoft.com/office/powerpoint/2010/main" val="2128263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7A8D2-4D15-4B05-9C83-CE66E3FE47A5}"/>
              </a:ext>
            </a:extLst>
          </p:cNvPr>
          <p:cNvSpPr>
            <a:spLocks noGrp="1"/>
          </p:cNvSpPr>
          <p:nvPr>
            <p:ph type="title"/>
          </p:nvPr>
        </p:nvSpPr>
        <p:spPr>
          <a:xfrm>
            <a:off x="214763" y="1239456"/>
            <a:ext cx="5915025" cy="615454"/>
          </a:xfrm>
        </p:spPr>
        <p:txBody>
          <a:bodyPr/>
          <a:lstStyle/>
          <a:p>
            <a:pPr algn="ctr"/>
            <a:r>
              <a:rPr lang="en-GB" b="1" u="sng" dirty="0">
                <a:solidFill>
                  <a:srgbClr val="7030A0"/>
                </a:solidFill>
                <a:latin typeface="Times New Roman" panose="02020603050405020304" pitchFamily="18" charset="0"/>
                <a:cs typeface="Times New Roman" panose="02020603050405020304" pitchFamily="18" charset="0"/>
              </a:rPr>
              <a:t>Reiki II </a:t>
            </a:r>
          </a:p>
        </p:txBody>
      </p:sp>
      <p:sp>
        <p:nvSpPr>
          <p:cNvPr id="3" name="Content Placeholder 2">
            <a:extLst>
              <a:ext uri="{FF2B5EF4-FFF2-40B4-BE49-F238E27FC236}">
                <a16:creationId xmlns:a16="http://schemas.microsoft.com/office/drawing/2014/main" id="{B22EF699-4559-447D-9E78-35713C19FC5E}"/>
              </a:ext>
            </a:extLst>
          </p:cNvPr>
          <p:cNvSpPr>
            <a:spLocks noGrp="1"/>
          </p:cNvSpPr>
          <p:nvPr>
            <p:ph idx="1"/>
          </p:nvPr>
        </p:nvSpPr>
        <p:spPr>
          <a:xfrm>
            <a:off x="471488" y="1914862"/>
            <a:ext cx="5915025" cy="2447628"/>
          </a:xfrm>
        </p:spPr>
        <p:txBody>
          <a:bodyPr>
            <a:noAutofit/>
          </a:bodyPr>
          <a:lstStyle/>
          <a:p>
            <a:pPr marL="0" indent="0">
              <a:buNone/>
            </a:pPr>
            <a:r>
              <a:rPr lang="en-GB" sz="1400" dirty="0">
                <a:latin typeface="Times New Roman" panose="02020603050405020304" pitchFamily="18" charset="0"/>
                <a:cs typeface="Times New Roman" panose="02020603050405020304" pitchFamily="18" charset="0"/>
              </a:rPr>
              <a:t>In Reiki II, we build on the knowledge on Reiki I and move away from touch Reiki into the use of powerful symbols. </a:t>
            </a:r>
          </a:p>
          <a:p>
            <a:pPr marL="0" indent="0">
              <a:buNone/>
            </a:pPr>
            <a:r>
              <a:rPr lang="en-GB" sz="1400" dirty="0">
                <a:latin typeface="Times New Roman" panose="02020603050405020304" pitchFamily="18" charset="0"/>
                <a:cs typeface="Times New Roman" panose="02020603050405020304" pitchFamily="18" charset="0"/>
              </a:rPr>
              <a:t>The symbols can be activated either by visualizing them mentally, drawing the symbol with the palm of your hand, speaking the name of the symbol out loud, or simply invoking it in your mind. </a:t>
            </a:r>
          </a:p>
          <a:p>
            <a:pPr marL="0" indent="0">
              <a:buNone/>
            </a:pPr>
            <a:r>
              <a:rPr lang="en-GB" sz="1400" dirty="0">
                <a:latin typeface="Times New Roman" panose="02020603050405020304" pitchFamily="18" charset="0"/>
                <a:cs typeface="Times New Roman" panose="02020603050405020304" pitchFamily="18" charset="0"/>
              </a:rPr>
              <a:t>In Reiki Level II you learn the following: </a:t>
            </a:r>
          </a:p>
          <a:p>
            <a:pPr lvl="0"/>
            <a:r>
              <a:rPr lang="en-GB" sz="1400" dirty="0">
                <a:latin typeface="Times New Roman" panose="02020603050405020304" pitchFamily="18" charset="0"/>
                <a:cs typeface="Times New Roman" panose="02020603050405020304" pitchFamily="18" charset="0"/>
              </a:rPr>
              <a:t>The distant symbol – This symbol is used to transcend time and space. This will enable you to heal others without touch. </a:t>
            </a:r>
          </a:p>
          <a:p>
            <a:pPr lvl="0"/>
            <a:r>
              <a:rPr lang="en-GB" sz="1400" dirty="0">
                <a:latin typeface="Times New Roman" panose="02020603050405020304" pitchFamily="18" charset="0"/>
                <a:cs typeface="Times New Roman" panose="02020603050405020304" pitchFamily="18" charset="0"/>
              </a:rPr>
              <a:t>The power symbol – This Symbol activates all of the other symbols. </a:t>
            </a:r>
          </a:p>
          <a:p>
            <a:pPr lvl="0"/>
            <a:r>
              <a:rPr lang="en-GB" sz="1400" dirty="0">
                <a:latin typeface="Times New Roman" panose="02020603050405020304" pitchFamily="18" charset="0"/>
                <a:cs typeface="Times New Roman" panose="02020603050405020304" pitchFamily="18" charset="0"/>
              </a:rPr>
              <a:t>The Emotional symbol  - this is the emotional and mental healing symbol </a:t>
            </a:r>
          </a:p>
          <a:p>
            <a:pPr lvl="0"/>
            <a:r>
              <a:rPr lang="en-GB" sz="1400" dirty="0">
                <a:latin typeface="Times New Roman" panose="02020603050405020304" pitchFamily="18" charset="0"/>
                <a:cs typeface="Times New Roman" panose="02020603050405020304" pitchFamily="18" charset="0"/>
              </a:rPr>
              <a:t>Learn more on the Chakras </a:t>
            </a:r>
          </a:p>
          <a:p>
            <a:pPr marL="0" indent="0">
              <a:buNone/>
            </a:pPr>
            <a:endParaRPr lang="en-GB" sz="1400" dirty="0">
              <a:latin typeface="Times New Roman" panose="02020603050405020304" pitchFamily="18" charset="0"/>
              <a:cs typeface="Times New Roman" panose="02020603050405020304" pitchFamily="18" charset="0"/>
            </a:endParaRPr>
          </a:p>
          <a:p>
            <a:pPr marL="0" indent="0">
              <a:buNone/>
            </a:pPr>
            <a:r>
              <a:rPr lang="en-GB" sz="1400" dirty="0">
                <a:latin typeface="Times New Roman" panose="02020603050405020304" pitchFamily="18" charset="0"/>
                <a:cs typeface="Times New Roman" panose="02020603050405020304" pitchFamily="18" charset="0"/>
              </a:rPr>
              <a:t>After this course you will be able to heal: </a:t>
            </a:r>
          </a:p>
          <a:p>
            <a:pPr lvl="0"/>
            <a:r>
              <a:rPr lang="en-GB" sz="1400" dirty="0">
                <a:latin typeface="Times New Roman" panose="02020603050405020304" pitchFamily="18" charset="0"/>
                <a:cs typeface="Times New Roman" panose="02020603050405020304" pitchFamily="18" charset="0"/>
              </a:rPr>
              <a:t>Remotely from a distance</a:t>
            </a:r>
          </a:p>
          <a:p>
            <a:pPr lvl="0"/>
            <a:r>
              <a:rPr lang="en-GB" sz="1400" dirty="0">
                <a:latin typeface="Times New Roman" panose="02020603050405020304" pitchFamily="18" charset="0"/>
                <a:cs typeface="Times New Roman" panose="02020603050405020304" pitchFamily="18" charset="0"/>
              </a:rPr>
              <a:t>From a photograph</a:t>
            </a:r>
          </a:p>
          <a:p>
            <a:pPr lvl="0"/>
            <a:r>
              <a:rPr lang="en-GB" sz="1400" dirty="0">
                <a:latin typeface="Times New Roman" panose="02020603050405020304" pitchFamily="18" charset="0"/>
                <a:cs typeface="Times New Roman" panose="02020603050405020304" pitchFamily="18" charset="0"/>
              </a:rPr>
              <a:t>From voice vibration </a:t>
            </a:r>
          </a:p>
          <a:p>
            <a:pPr lvl="0"/>
            <a:r>
              <a:rPr lang="en-GB" sz="1400" dirty="0">
                <a:latin typeface="Times New Roman" panose="02020603050405020304" pitchFamily="18" charset="0"/>
                <a:cs typeface="Times New Roman" panose="02020603050405020304" pitchFamily="18" charset="0"/>
              </a:rPr>
              <a:t>Heal emotion and mental issues. </a:t>
            </a:r>
          </a:p>
          <a:p>
            <a:pPr lvl="0"/>
            <a:r>
              <a:rPr lang="en-GB" sz="1400" dirty="0">
                <a:latin typeface="Times New Roman" panose="02020603050405020304" pitchFamily="18" charset="0"/>
                <a:cs typeface="Times New Roman" panose="02020603050405020304" pitchFamily="18" charset="0"/>
              </a:rPr>
              <a:t>Heal Plants, Food, situations. </a:t>
            </a:r>
          </a:p>
          <a:p>
            <a:pPr lvl="0"/>
            <a:r>
              <a:rPr lang="en-GB" sz="1400" dirty="0">
                <a:latin typeface="Times New Roman" panose="02020603050405020304" pitchFamily="18" charset="0"/>
                <a:cs typeface="Times New Roman" panose="02020603050405020304" pitchFamily="18" charset="0"/>
              </a:rPr>
              <a:t>Send healing back or forward in time </a:t>
            </a:r>
          </a:p>
          <a:p>
            <a:pPr lvl="0"/>
            <a:r>
              <a:rPr lang="en-GB" sz="1400" dirty="0">
                <a:latin typeface="Times New Roman" panose="02020603050405020304" pitchFamily="18" charset="0"/>
                <a:cs typeface="Times New Roman" panose="02020603050405020304" pitchFamily="18" charset="0"/>
              </a:rPr>
              <a:t>Work with animals in need of Reiki at a safe distance </a:t>
            </a:r>
          </a:p>
        </p:txBody>
      </p:sp>
      <p:pic>
        <p:nvPicPr>
          <p:cNvPr id="5" name="Picture 4">
            <a:extLst>
              <a:ext uri="{FF2B5EF4-FFF2-40B4-BE49-F238E27FC236}">
                <a16:creationId xmlns:a16="http://schemas.microsoft.com/office/drawing/2014/main" id="{DC222B13-18F2-4841-914A-3733AE0D8973}"/>
              </a:ext>
            </a:extLst>
          </p:cNvPr>
          <p:cNvPicPr>
            <a:picLocks noChangeAspect="1"/>
          </p:cNvPicPr>
          <p:nvPr/>
        </p:nvPicPr>
        <p:blipFill rotWithShape="1">
          <a:blip r:embed="rId2">
            <a:extLst>
              <a:ext uri="{28A0092B-C50C-407E-A947-70E740481C1C}">
                <a14:useLocalDpi xmlns:a14="http://schemas.microsoft.com/office/drawing/2010/main" val="0"/>
              </a:ext>
            </a:extLst>
          </a:blip>
          <a:srcRect b="15116"/>
          <a:stretch/>
        </p:blipFill>
        <p:spPr>
          <a:xfrm rot="20585450">
            <a:off x="104258" y="100302"/>
            <a:ext cx="1956938" cy="1730453"/>
          </a:xfrm>
          <a:prstGeom prst="rect">
            <a:avLst/>
          </a:prstGeom>
        </p:spPr>
      </p:pic>
      <p:sp>
        <p:nvSpPr>
          <p:cNvPr id="4" name="Footer Placeholder 3">
            <a:extLst>
              <a:ext uri="{FF2B5EF4-FFF2-40B4-BE49-F238E27FC236}">
                <a16:creationId xmlns:a16="http://schemas.microsoft.com/office/drawing/2014/main" id="{6C6FA90A-799E-418D-AB8C-EB839ABC6D1C}"/>
              </a:ext>
            </a:extLst>
          </p:cNvPr>
          <p:cNvSpPr>
            <a:spLocks noGrp="1"/>
          </p:cNvSpPr>
          <p:nvPr>
            <p:ph type="ftr" sz="quarter" idx="11"/>
          </p:nvPr>
        </p:nvSpPr>
        <p:spPr/>
        <p:txBody>
          <a:bodyPr/>
          <a:lstStyle/>
          <a:p>
            <a:r>
              <a:rPr lang="en-GB"/>
              <a:t>Copyright Sneha Ramji @2019</a:t>
            </a:r>
            <a:endParaRPr lang="en-GB" dirty="0"/>
          </a:p>
        </p:txBody>
      </p:sp>
      <p:sp>
        <p:nvSpPr>
          <p:cNvPr id="7" name="Slide Number Placeholder 6">
            <a:extLst>
              <a:ext uri="{FF2B5EF4-FFF2-40B4-BE49-F238E27FC236}">
                <a16:creationId xmlns:a16="http://schemas.microsoft.com/office/drawing/2014/main" id="{C17DEFB7-72A9-49AE-B423-769304F0ACB5}"/>
              </a:ext>
            </a:extLst>
          </p:cNvPr>
          <p:cNvSpPr>
            <a:spLocks noGrp="1"/>
          </p:cNvSpPr>
          <p:nvPr>
            <p:ph type="sldNum" sz="quarter" idx="12"/>
          </p:nvPr>
        </p:nvSpPr>
        <p:spPr/>
        <p:txBody>
          <a:bodyPr/>
          <a:lstStyle/>
          <a:p>
            <a:fld id="{D709BFDC-45E7-4EAA-B76D-C25BBEBF65C1}" type="slidenum">
              <a:rPr lang="en-GB" smtClean="0"/>
              <a:t>3</a:t>
            </a:fld>
            <a:endParaRPr lang="en-GB" dirty="0"/>
          </a:p>
        </p:txBody>
      </p:sp>
      <p:pic>
        <p:nvPicPr>
          <p:cNvPr id="9" name="Content Placeholder 9">
            <a:extLst>
              <a:ext uri="{FF2B5EF4-FFF2-40B4-BE49-F238E27FC236}">
                <a16:creationId xmlns:a16="http://schemas.microsoft.com/office/drawing/2014/main" id="{0E8B3400-A7B3-4224-94C6-6EFAEE38B7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6287" y="141654"/>
            <a:ext cx="2115138" cy="932234"/>
          </a:xfrm>
          <a:prstGeom prst="rect">
            <a:avLst/>
          </a:prstGeom>
        </p:spPr>
      </p:pic>
    </p:spTree>
    <p:extLst>
      <p:ext uri="{BB962C8B-B14F-4D97-AF65-F5344CB8AC3E}">
        <p14:creationId xmlns:p14="http://schemas.microsoft.com/office/powerpoint/2010/main" val="9212259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7A8D2-4D15-4B05-9C83-CE66E3FE47A5}"/>
              </a:ext>
            </a:extLst>
          </p:cNvPr>
          <p:cNvSpPr>
            <a:spLocks noGrp="1"/>
          </p:cNvSpPr>
          <p:nvPr>
            <p:ph type="title"/>
          </p:nvPr>
        </p:nvSpPr>
        <p:spPr>
          <a:xfrm>
            <a:off x="308650" y="644317"/>
            <a:ext cx="5915025" cy="518603"/>
          </a:xfrm>
        </p:spPr>
        <p:txBody>
          <a:bodyPr>
            <a:normAutofit fontScale="90000"/>
          </a:bodyPr>
          <a:lstStyle/>
          <a:p>
            <a:br>
              <a:rPr lang="en-GB" b="1" u="sng" dirty="0">
                <a:solidFill>
                  <a:srgbClr val="7030A0"/>
                </a:solidFill>
                <a:latin typeface="Times New Roman" panose="02020603050405020304" pitchFamily="18" charset="0"/>
                <a:cs typeface="Times New Roman" panose="02020603050405020304" pitchFamily="18" charset="0"/>
              </a:rPr>
            </a:br>
            <a:r>
              <a:rPr lang="en-GB" b="1" u="sng" dirty="0">
                <a:solidFill>
                  <a:srgbClr val="7030A0"/>
                </a:solidFill>
                <a:latin typeface="Times New Roman" panose="02020603050405020304" pitchFamily="18" charset="0"/>
                <a:cs typeface="Times New Roman" panose="02020603050405020304" pitchFamily="18" charset="0"/>
              </a:rPr>
              <a:t>Case Studies</a:t>
            </a:r>
            <a:br>
              <a:rPr lang="en-GB" b="1" u="sng" dirty="0">
                <a:solidFill>
                  <a:srgbClr val="7030A0"/>
                </a:solidFill>
              </a:rPr>
            </a:br>
            <a:br>
              <a:rPr lang="en-GB" b="1" u="sng" dirty="0">
                <a:solidFill>
                  <a:srgbClr val="7030A0"/>
                </a:solidFill>
              </a:rPr>
            </a:br>
            <a:endParaRPr lang="en-GB" sz="1575" b="1" u="sng" dirty="0">
              <a:solidFill>
                <a:srgbClr val="7030A0"/>
              </a:solidFill>
            </a:endParaRPr>
          </a:p>
        </p:txBody>
      </p:sp>
      <p:sp>
        <p:nvSpPr>
          <p:cNvPr id="3" name="Content Placeholder 2">
            <a:extLst>
              <a:ext uri="{FF2B5EF4-FFF2-40B4-BE49-F238E27FC236}">
                <a16:creationId xmlns:a16="http://schemas.microsoft.com/office/drawing/2014/main" id="{B22EF699-4559-447D-9E78-35713C19FC5E}"/>
              </a:ext>
            </a:extLst>
          </p:cNvPr>
          <p:cNvSpPr>
            <a:spLocks noGrp="1"/>
          </p:cNvSpPr>
          <p:nvPr>
            <p:ph idx="1"/>
          </p:nvPr>
        </p:nvSpPr>
        <p:spPr>
          <a:xfrm>
            <a:off x="471487" y="1135123"/>
            <a:ext cx="5915025" cy="2187285"/>
          </a:xfrm>
        </p:spPr>
        <p:txBody>
          <a:bodyPr>
            <a:normAutofit/>
          </a:bodyPr>
          <a:lstStyle/>
          <a:p>
            <a:pPr marL="0" indent="0">
              <a:buNone/>
            </a:pPr>
            <a:endParaRPr lang="en-GB" sz="5600" dirty="0">
              <a:latin typeface="Times New Roman" panose="02020603050405020304" pitchFamily="18" charset="0"/>
              <a:cs typeface="Times New Roman" panose="02020603050405020304" pitchFamily="18" charset="0"/>
            </a:endParaRPr>
          </a:p>
          <a:p>
            <a:endParaRPr lang="en-GB" dirty="0"/>
          </a:p>
          <a:p>
            <a:pPr marL="0" indent="0">
              <a:buNone/>
            </a:pPr>
            <a:endParaRPr lang="en-GB" dirty="0"/>
          </a:p>
          <a:p>
            <a:endParaRPr lang="en-GB" dirty="0"/>
          </a:p>
        </p:txBody>
      </p:sp>
      <p:sp>
        <p:nvSpPr>
          <p:cNvPr id="4" name="Footer Placeholder 3">
            <a:extLst>
              <a:ext uri="{FF2B5EF4-FFF2-40B4-BE49-F238E27FC236}">
                <a16:creationId xmlns:a16="http://schemas.microsoft.com/office/drawing/2014/main" id="{22203263-06E3-4003-876F-AFDEA47A026C}"/>
              </a:ext>
            </a:extLst>
          </p:cNvPr>
          <p:cNvSpPr>
            <a:spLocks noGrp="1"/>
          </p:cNvSpPr>
          <p:nvPr>
            <p:ph type="ftr" sz="quarter" idx="11"/>
          </p:nvPr>
        </p:nvSpPr>
        <p:spPr/>
        <p:txBody>
          <a:bodyPr/>
          <a:lstStyle/>
          <a:p>
            <a:r>
              <a:rPr lang="en-GB" dirty="0"/>
              <a:t>Copyright Sneha Ramji @2019</a:t>
            </a:r>
          </a:p>
        </p:txBody>
      </p:sp>
      <p:sp>
        <p:nvSpPr>
          <p:cNvPr id="5" name="Slide Number Placeholder 4">
            <a:extLst>
              <a:ext uri="{FF2B5EF4-FFF2-40B4-BE49-F238E27FC236}">
                <a16:creationId xmlns:a16="http://schemas.microsoft.com/office/drawing/2014/main" id="{D117DFA7-9194-41F8-87B8-6C0A6ECD3B5A}"/>
              </a:ext>
            </a:extLst>
          </p:cNvPr>
          <p:cNvSpPr>
            <a:spLocks noGrp="1"/>
          </p:cNvSpPr>
          <p:nvPr>
            <p:ph type="sldNum" sz="quarter" idx="12"/>
          </p:nvPr>
        </p:nvSpPr>
        <p:spPr/>
        <p:txBody>
          <a:bodyPr/>
          <a:lstStyle/>
          <a:p>
            <a:fld id="{D709BFDC-45E7-4EAA-B76D-C25BBEBF65C1}" type="slidenum">
              <a:rPr lang="en-GB" smtClean="0"/>
              <a:t>30</a:t>
            </a:fld>
            <a:endParaRPr lang="en-GB" dirty="0"/>
          </a:p>
        </p:txBody>
      </p:sp>
      <p:sp>
        <p:nvSpPr>
          <p:cNvPr id="6" name="TextBox 5">
            <a:extLst>
              <a:ext uri="{FF2B5EF4-FFF2-40B4-BE49-F238E27FC236}">
                <a16:creationId xmlns:a16="http://schemas.microsoft.com/office/drawing/2014/main" id="{66940A9C-ECDB-479F-B412-8F3F72DA09DC}"/>
              </a:ext>
            </a:extLst>
          </p:cNvPr>
          <p:cNvSpPr txBox="1"/>
          <p:nvPr/>
        </p:nvSpPr>
        <p:spPr>
          <a:xfrm>
            <a:off x="308650" y="1135123"/>
            <a:ext cx="5453324" cy="9510296"/>
          </a:xfrm>
          <a:prstGeom prst="rect">
            <a:avLst/>
          </a:prstGeom>
          <a:noFill/>
        </p:spPr>
        <p:txBody>
          <a:bodyPr wrap="square" rtlCol="0">
            <a:spAutoFit/>
          </a:bodyPr>
          <a:lstStyle/>
          <a:p>
            <a:r>
              <a:rPr lang="en-GB" b="1" dirty="0">
                <a:latin typeface="Times New Roman" panose="02020603050405020304" pitchFamily="18" charset="0"/>
                <a:cs typeface="Times New Roman" panose="02020603050405020304" pitchFamily="18" charset="0"/>
              </a:rPr>
              <a:t>Case 1 </a:t>
            </a:r>
          </a:p>
          <a:p>
            <a:r>
              <a:rPr lang="en-GB" dirty="0">
                <a:latin typeface="Times New Roman" panose="02020603050405020304" pitchFamily="18" charset="0"/>
                <a:cs typeface="Times New Roman" panose="02020603050405020304" pitchFamily="18" charset="0"/>
              </a:rPr>
              <a:t>A women comes to your with Urinary tract infection</a:t>
            </a:r>
          </a:p>
          <a:p>
            <a:endParaRPr lang="en-GB"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What chakras do you concentrate on?</a:t>
            </a:r>
          </a:p>
          <a:p>
            <a:endParaRPr lang="en-GB" dirty="0">
              <a:latin typeface="Times New Roman" panose="02020603050405020304" pitchFamily="18" charset="0"/>
              <a:cs typeface="Times New Roman" panose="02020603050405020304" pitchFamily="18" charset="0"/>
            </a:endParaRPr>
          </a:p>
          <a:p>
            <a:r>
              <a:rPr lang="en-GB" b="1" dirty="0">
                <a:latin typeface="Times New Roman" panose="02020603050405020304" pitchFamily="18" charset="0"/>
                <a:cs typeface="Times New Roman" panose="02020603050405020304" pitchFamily="18" charset="0"/>
              </a:rPr>
              <a:t>Case 2</a:t>
            </a:r>
          </a:p>
          <a:p>
            <a:r>
              <a:rPr lang="en-GB" dirty="0">
                <a:latin typeface="Times New Roman" panose="02020603050405020304" pitchFamily="18" charset="0"/>
                <a:cs typeface="Times New Roman" panose="02020603050405020304" pitchFamily="18" charset="0"/>
              </a:rPr>
              <a:t>Someone comes to you for Anxiety. </a:t>
            </a:r>
          </a:p>
          <a:p>
            <a:endParaRPr lang="en-GB"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How do you deal with it? </a:t>
            </a:r>
          </a:p>
          <a:p>
            <a:endParaRPr lang="en-GB" dirty="0">
              <a:latin typeface="Times New Roman" panose="02020603050405020304" pitchFamily="18" charset="0"/>
              <a:cs typeface="Times New Roman" panose="02020603050405020304" pitchFamily="18" charset="0"/>
            </a:endParaRPr>
          </a:p>
          <a:p>
            <a:r>
              <a:rPr lang="en-GB" b="1" dirty="0">
                <a:latin typeface="Times New Roman" panose="02020603050405020304" pitchFamily="18" charset="0"/>
                <a:cs typeface="Times New Roman" panose="02020603050405020304" pitchFamily="18" charset="0"/>
              </a:rPr>
              <a:t>Case 3 </a:t>
            </a:r>
          </a:p>
          <a:p>
            <a:r>
              <a:rPr lang="en-GB" dirty="0">
                <a:latin typeface="Times New Roman" panose="02020603050405020304" pitchFamily="18" charset="0"/>
                <a:cs typeface="Times New Roman" panose="02020603050405020304" pitchFamily="18" charset="0"/>
              </a:rPr>
              <a:t>Someone comes to you with breast cancer, how to you deal with it?</a:t>
            </a:r>
          </a:p>
          <a:p>
            <a:endParaRPr lang="en-GB" dirty="0">
              <a:latin typeface="Times New Roman" panose="02020603050405020304" pitchFamily="18" charset="0"/>
              <a:cs typeface="Times New Roman" panose="02020603050405020304" pitchFamily="18" charset="0"/>
            </a:endParaRPr>
          </a:p>
          <a:p>
            <a:r>
              <a:rPr lang="en-GB" b="1" dirty="0">
                <a:latin typeface="Times New Roman" panose="02020603050405020304" pitchFamily="18" charset="0"/>
                <a:cs typeface="Times New Roman" panose="02020603050405020304" pitchFamily="18" charset="0"/>
              </a:rPr>
              <a:t>Case 4 </a:t>
            </a:r>
          </a:p>
          <a:p>
            <a:r>
              <a:rPr lang="en-GB" dirty="0">
                <a:latin typeface="Times New Roman" panose="02020603050405020304" pitchFamily="18" charset="0"/>
                <a:cs typeface="Times New Roman" panose="02020603050405020304" pitchFamily="18" charset="0"/>
              </a:rPr>
              <a:t>Someone has got chronic upper back ache? </a:t>
            </a:r>
          </a:p>
          <a:p>
            <a:endParaRPr lang="en-GB" b="1" dirty="0">
              <a:latin typeface="Times New Roman" panose="02020603050405020304" pitchFamily="18" charset="0"/>
              <a:cs typeface="Times New Roman" panose="02020603050405020304" pitchFamily="18" charset="0"/>
            </a:endParaRPr>
          </a:p>
          <a:p>
            <a:r>
              <a:rPr lang="en-GB" b="1" dirty="0">
                <a:latin typeface="Times New Roman" panose="02020603050405020304" pitchFamily="18" charset="0"/>
                <a:cs typeface="Times New Roman" panose="02020603050405020304" pitchFamily="18" charset="0"/>
              </a:rPr>
              <a:t>Case 5</a:t>
            </a:r>
          </a:p>
          <a:p>
            <a:r>
              <a:rPr lang="en-GB" dirty="0">
                <a:latin typeface="Times New Roman" panose="02020603050405020304" pitchFamily="18" charset="0"/>
                <a:cs typeface="Times New Roman" panose="02020603050405020304" pitchFamily="18" charset="0"/>
              </a:rPr>
              <a:t>Someone comes to you with a Frozen Shoulder?</a:t>
            </a:r>
          </a:p>
          <a:p>
            <a:endParaRPr lang="en-GB" b="1" dirty="0">
              <a:latin typeface="Times New Roman" panose="02020603050405020304" pitchFamily="18" charset="0"/>
              <a:cs typeface="Times New Roman" panose="02020603050405020304" pitchFamily="18" charset="0"/>
            </a:endParaRPr>
          </a:p>
          <a:p>
            <a:r>
              <a:rPr lang="en-GB" b="1" dirty="0">
                <a:latin typeface="Times New Roman" panose="02020603050405020304" pitchFamily="18" charset="0"/>
                <a:cs typeface="Times New Roman" panose="02020603050405020304" pitchFamily="18" charset="0"/>
              </a:rPr>
              <a:t>Case 6 </a:t>
            </a:r>
          </a:p>
          <a:p>
            <a:r>
              <a:rPr lang="en-GB" dirty="0">
                <a:latin typeface="Times New Roman" panose="02020603050405020304" pitchFamily="18" charset="0"/>
                <a:cs typeface="Times New Roman" panose="02020603050405020304" pitchFamily="18" charset="0"/>
              </a:rPr>
              <a:t>Someone has suffered a loss of a Grandmother. How do you deal with it? </a:t>
            </a:r>
          </a:p>
          <a:p>
            <a:endParaRPr lang="en-GB" b="1" dirty="0">
              <a:latin typeface="Times New Roman" panose="02020603050405020304" pitchFamily="18" charset="0"/>
              <a:cs typeface="Times New Roman" panose="02020603050405020304" pitchFamily="18" charset="0"/>
            </a:endParaRPr>
          </a:p>
          <a:p>
            <a:r>
              <a:rPr lang="en-GB" b="1" dirty="0">
                <a:latin typeface="Times New Roman" panose="02020603050405020304" pitchFamily="18" charset="0"/>
                <a:cs typeface="Times New Roman" panose="02020603050405020304" pitchFamily="18" charset="0"/>
              </a:rPr>
              <a:t>Case 7 </a:t>
            </a:r>
          </a:p>
          <a:p>
            <a:r>
              <a:rPr lang="en-GB" dirty="0">
                <a:latin typeface="Times New Roman" panose="02020603050405020304" pitchFamily="18" charset="0"/>
                <a:cs typeface="Times New Roman" panose="02020603050405020304" pitchFamily="18" charset="0"/>
              </a:rPr>
              <a:t>Someone comes to you with a twisted ankle. How do you deal with it? </a:t>
            </a:r>
          </a:p>
          <a:p>
            <a:endParaRPr lang="en-GB" dirty="0">
              <a:latin typeface="Times New Roman" panose="02020603050405020304" pitchFamily="18" charset="0"/>
              <a:cs typeface="Times New Roman" panose="02020603050405020304" pitchFamily="18" charset="0"/>
            </a:endParaRPr>
          </a:p>
          <a:p>
            <a:endParaRPr lang="en-GB" dirty="0"/>
          </a:p>
          <a:p>
            <a:endParaRPr lang="en-GB" dirty="0"/>
          </a:p>
          <a:p>
            <a:endParaRPr lang="en-GB" dirty="0"/>
          </a:p>
          <a:p>
            <a:r>
              <a:rPr lang="en-GB" dirty="0"/>
              <a:t> </a:t>
            </a:r>
          </a:p>
          <a:p>
            <a:endParaRPr lang="en-GB" dirty="0"/>
          </a:p>
        </p:txBody>
      </p:sp>
      <p:pic>
        <p:nvPicPr>
          <p:cNvPr id="8" name="Content Placeholder 9">
            <a:extLst>
              <a:ext uri="{FF2B5EF4-FFF2-40B4-BE49-F238E27FC236}">
                <a16:creationId xmlns:a16="http://schemas.microsoft.com/office/drawing/2014/main" id="{59C1DE99-BC70-4FE2-933D-18C7D6E015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6287" y="141654"/>
            <a:ext cx="2115138" cy="932234"/>
          </a:xfrm>
          <a:prstGeom prst="rect">
            <a:avLst/>
          </a:prstGeom>
        </p:spPr>
      </p:pic>
    </p:spTree>
    <p:extLst>
      <p:ext uri="{BB962C8B-B14F-4D97-AF65-F5344CB8AC3E}">
        <p14:creationId xmlns:p14="http://schemas.microsoft.com/office/powerpoint/2010/main" val="12468972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7A8D2-4D15-4B05-9C83-CE66E3FE47A5}"/>
              </a:ext>
            </a:extLst>
          </p:cNvPr>
          <p:cNvSpPr>
            <a:spLocks noGrp="1"/>
          </p:cNvSpPr>
          <p:nvPr>
            <p:ph type="title"/>
          </p:nvPr>
        </p:nvSpPr>
        <p:spPr>
          <a:xfrm>
            <a:off x="308650" y="644317"/>
            <a:ext cx="5915025" cy="518603"/>
          </a:xfrm>
        </p:spPr>
        <p:txBody>
          <a:bodyPr>
            <a:normAutofit fontScale="90000"/>
          </a:bodyPr>
          <a:lstStyle/>
          <a:p>
            <a:br>
              <a:rPr lang="en-GB" b="1" u="sng" dirty="0">
                <a:solidFill>
                  <a:srgbClr val="7030A0"/>
                </a:solidFill>
                <a:latin typeface="Times New Roman" panose="02020603050405020304" pitchFamily="18" charset="0"/>
                <a:cs typeface="Times New Roman" panose="02020603050405020304" pitchFamily="18" charset="0"/>
              </a:rPr>
            </a:br>
            <a:r>
              <a:rPr lang="en-GB" b="1" u="sng" dirty="0">
                <a:solidFill>
                  <a:srgbClr val="7030A0"/>
                </a:solidFill>
                <a:latin typeface="Times New Roman" panose="02020603050405020304" pitchFamily="18" charset="0"/>
                <a:cs typeface="Times New Roman" panose="02020603050405020304" pitchFamily="18" charset="0"/>
              </a:rPr>
              <a:t>Reiki Time Log (self x25)</a:t>
            </a:r>
            <a:br>
              <a:rPr lang="en-GB" b="1" u="sng" dirty="0">
                <a:solidFill>
                  <a:srgbClr val="7030A0"/>
                </a:solidFill>
              </a:rPr>
            </a:br>
            <a:br>
              <a:rPr lang="en-GB" b="1" u="sng" dirty="0">
                <a:solidFill>
                  <a:srgbClr val="7030A0"/>
                </a:solidFill>
              </a:rPr>
            </a:br>
            <a:endParaRPr lang="en-GB" sz="1575" b="1" u="sng" dirty="0">
              <a:solidFill>
                <a:srgbClr val="7030A0"/>
              </a:solidFill>
            </a:endParaRPr>
          </a:p>
        </p:txBody>
      </p:sp>
      <p:sp>
        <p:nvSpPr>
          <p:cNvPr id="3" name="Content Placeholder 2">
            <a:extLst>
              <a:ext uri="{FF2B5EF4-FFF2-40B4-BE49-F238E27FC236}">
                <a16:creationId xmlns:a16="http://schemas.microsoft.com/office/drawing/2014/main" id="{B22EF699-4559-447D-9E78-35713C19FC5E}"/>
              </a:ext>
            </a:extLst>
          </p:cNvPr>
          <p:cNvSpPr>
            <a:spLocks noGrp="1"/>
          </p:cNvSpPr>
          <p:nvPr>
            <p:ph idx="1"/>
          </p:nvPr>
        </p:nvSpPr>
        <p:spPr>
          <a:xfrm>
            <a:off x="471487" y="1135123"/>
            <a:ext cx="5915025" cy="2187285"/>
          </a:xfrm>
        </p:spPr>
        <p:txBody>
          <a:bodyPr>
            <a:normAutofit/>
          </a:bodyPr>
          <a:lstStyle/>
          <a:p>
            <a:pPr marL="0" indent="0">
              <a:buNone/>
            </a:pPr>
            <a:endParaRPr lang="en-GB" sz="5600" dirty="0">
              <a:latin typeface="Times New Roman" panose="02020603050405020304" pitchFamily="18" charset="0"/>
              <a:cs typeface="Times New Roman" panose="02020603050405020304" pitchFamily="18" charset="0"/>
            </a:endParaRPr>
          </a:p>
          <a:p>
            <a:endParaRPr lang="en-GB" dirty="0"/>
          </a:p>
          <a:p>
            <a:pPr marL="0" indent="0">
              <a:buNone/>
            </a:pPr>
            <a:endParaRPr lang="en-GB" dirty="0"/>
          </a:p>
          <a:p>
            <a:endParaRPr lang="en-GB" dirty="0"/>
          </a:p>
        </p:txBody>
      </p:sp>
      <p:sp>
        <p:nvSpPr>
          <p:cNvPr id="4" name="Footer Placeholder 3">
            <a:extLst>
              <a:ext uri="{FF2B5EF4-FFF2-40B4-BE49-F238E27FC236}">
                <a16:creationId xmlns:a16="http://schemas.microsoft.com/office/drawing/2014/main" id="{22203263-06E3-4003-876F-AFDEA47A026C}"/>
              </a:ext>
            </a:extLst>
          </p:cNvPr>
          <p:cNvSpPr>
            <a:spLocks noGrp="1"/>
          </p:cNvSpPr>
          <p:nvPr>
            <p:ph type="ftr" sz="quarter" idx="11"/>
          </p:nvPr>
        </p:nvSpPr>
        <p:spPr/>
        <p:txBody>
          <a:bodyPr/>
          <a:lstStyle/>
          <a:p>
            <a:r>
              <a:rPr lang="en-GB" dirty="0"/>
              <a:t>Copyright Sneha Ramji @2019</a:t>
            </a:r>
          </a:p>
        </p:txBody>
      </p:sp>
      <p:sp>
        <p:nvSpPr>
          <p:cNvPr id="5" name="Slide Number Placeholder 4">
            <a:extLst>
              <a:ext uri="{FF2B5EF4-FFF2-40B4-BE49-F238E27FC236}">
                <a16:creationId xmlns:a16="http://schemas.microsoft.com/office/drawing/2014/main" id="{D117DFA7-9194-41F8-87B8-6C0A6ECD3B5A}"/>
              </a:ext>
            </a:extLst>
          </p:cNvPr>
          <p:cNvSpPr>
            <a:spLocks noGrp="1"/>
          </p:cNvSpPr>
          <p:nvPr>
            <p:ph type="sldNum" sz="quarter" idx="12"/>
          </p:nvPr>
        </p:nvSpPr>
        <p:spPr/>
        <p:txBody>
          <a:bodyPr/>
          <a:lstStyle/>
          <a:p>
            <a:fld id="{D709BFDC-45E7-4EAA-B76D-C25BBEBF65C1}" type="slidenum">
              <a:rPr lang="en-GB" smtClean="0"/>
              <a:t>31</a:t>
            </a:fld>
            <a:endParaRPr lang="en-GB" dirty="0"/>
          </a:p>
        </p:txBody>
      </p:sp>
      <p:pic>
        <p:nvPicPr>
          <p:cNvPr id="7" name="Content Placeholder 9">
            <a:extLst>
              <a:ext uri="{FF2B5EF4-FFF2-40B4-BE49-F238E27FC236}">
                <a16:creationId xmlns:a16="http://schemas.microsoft.com/office/drawing/2014/main" id="{6B012247-AD89-439C-8CD2-D5C350B7B6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29" y="16241"/>
            <a:ext cx="2265185" cy="998367"/>
          </a:xfrm>
          <a:prstGeom prst="rect">
            <a:avLst/>
          </a:prstGeom>
        </p:spPr>
      </p:pic>
      <p:graphicFrame>
        <p:nvGraphicFramePr>
          <p:cNvPr id="8" name="Table 7">
            <a:extLst>
              <a:ext uri="{FF2B5EF4-FFF2-40B4-BE49-F238E27FC236}">
                <a16:creationId xmlns:a16="http://schemas.microsoft.com/office/drawing/2014/main" id="{BADC7A6F-1B6F-4B16-B5AE-B1BEEC0B6888}"/>
              </a:ext>
            </a:extLst>
          </p:cNvPr>
          <p:cNvGraphicFramePr>
            <a:graphicFrameLocks noGrp="1"/>
          </p:cNvGraphicFramePr>
          <p:nvPr>
            <p:extLst>
              <p:ext uri="{D42A27DB-BD31-4B8C-83A1-F6EECF244321}">
                <p14:modId xmlns:p14="http://schemas.microsoft.com/office/powerpoint/2010/main" val="2659115229"/>
              </p:ext>
            </p:extLst>
          </p:nvPr>
        </p:nvGraphicFramePr>
        <p:xfrm>
          <a:off x="539496" y="1481328"/>
          <a:ext cx="6153913" cy="6263397"/>
        </p:xfrm>
        <a:graphic>
          <a:graphicData uri="http://schemas.openxmlformats.org/drawingml/2006/table">
            <a:tbl>
              <a:tblPr>
                <a:tableStyleId>{5C22544A-7EE6-4342-B048-85BDC9FD1C3A}</a:tableStyleId>
              </a:tblPr>
              <a:tblGrid>
                <a:gridCol w="842499">
                  <a:extLst>
                    <a:ext uri="{9D8B030D-6E8A-4147-A177-3AD203B41FA5}">
                      <a16:colId xmlns:a16="http://schemas.microsoft.com/office/drawing/2014/main" val="3976454960"/>
                    </a:ext>
                  </a:extLst>
                </a:gridCol>
                <a:gridCol w="803421">
                  <a:extLst>
                    <a:ext uri="{9D8B030D-6E8A-4147-A177-3AD203B41FA5}">
                      <a16:colId xmlns:a16="http://schemas.microsoft.com/office/drawing/2014/main" val="2126317607"/>
                    </a:ext>
                  </a:extLst>
                </a:gridCol>
                <a:gridCol w="630936">
                  <a:extLst>
                    <a:ext uri="{9D8B030D-6E8A-4147-A177-3AD203B41FA5}">
                      <a16:colId xmlns:a16="http://schemas.microsoft.com/office/drawing/2014/main" val="218265365"/>
                    </a:ext>
                  </a:extLst>
                </a:gridCol>
                <a:gridCol w="1593760">
                  <a:extLst>
                    <a:ext uri="{9D8B030D-6E8A-4147-A177-3AD203B41FA5}">
                      <a16:colId xmlns:a16="http://schemas.microsoft.com/office/drawing/2014/main" val="1563652765"/>
                    </a:ext>
                  </a:extLst>
                </a:gridCol>
                <a:gridCol w="1085432">
                  <a:extLst>
                    <a:ext uri="{9D8B030D-6E8A-4147-A177-3AD203B41FA5}">
                      <a16:colId xmlns:a16="http://schemas.microsoft.com/office/drawing/2014/main" val="3673246043"/>
                    </a:ext>
                  </a:extLst>
                </a:gridCol>
                <a:gridCol w="1197865">
                  <a:extLst>
                    <a:ext uri="{9D8B030D-6E8A-4147-A177-3AD203B41FA5}">
                      <a16:colId xmlns:a16="http://schemas.microsoft.com/office/drawing/2014/main" val="2061490615"/>
                    </a:ext>
                  </a:extLst>
                </a:gridCol>
              </a:tblGrid>
              <a:tr h="192840">
                <a:tc>
                  <a:txBody>
                    <a:bodyPr/>
                    <a:lstStyle/>
                    <a:p>
                      <a:pPr algn="l" fontAlgn="b"/>
                      <a:r>
                        <a:rPr lang="en-GB" sz="1600" u="none" strike="noStrike" dirty="0">
                          <a:effectLst/>
                        </a:rPr>
                        <a:t>Date </a:t>
                      </a:r>
                      <a:endParaRPr lang="en-GB" sz="1600" b="1" i="0" u="none" strike="noStrike" dirty="0">
                        <a:solidFill>
                          <a:srgbClr val="000000"/>
                        </a:solidFill>
                        <a:effectLst/>
                        <a:latin typeface="Arial" panose="020B0604020202020204" pitchFamily="34" charset="0"/>
                      </a:endParaRPr>
                    </a:p>
                  </a:txBody>
                  <a:tcPr marL="4605" marR="4605" marT="4605" marB="0" anchor="b">
                    <a:solidFill>
                      <a:srgbClr val="9F5FCF"/>
                    </a:solidFill>
                  </a:tcPr>
                </a:tc>
                <a:tc>
                  <a:txBody>
                    <a:bodyPr/>
                    <a:lstStyle/>
                    <a:p>
                      <a:pPr algn="l" fontAlgn="b"/>
                      <a:r>
                        <a:rPr lang="en-GB" sz="1600" u="none" strike="noStrike" dirty="0">
                          <a:effectLst/>
                        </a:rPr>
                        <a:t>Duration </a:t>
                      </a:r>
                      <a:endParaRPr lang="en-GB" sz="1600" b="1" i="0" u="none" strike="noStrike" dirty="0">
                        <a:solidFill>
                          <a:srgbClr val="000000"/>
                        </a:solidFill>
                        <a:effectLst/>
                        <a:latin typeface="Arial" panose="020B0604020202020204" pitchFamily="34" charset="0"/>
                      </a:endParaRPr>
                    </a:p>
                  </a:txBody>
                  <a:tcPr marL="4605" marR="4605" marT="4605" marB="0" anchor="b">
                    <a:solidFill>
                      <a:srgbClr val="9F5FCF"/>
                    </a:solidFill>
                  </a:tcPr>
                </a:tc>
                <a:tc>
                  <a:txBody>
                    <a:bodyPr/>
                    <a:lstStyle/>
                    <a:p>
                      <a:pPr algn="l" fontAlgn="b"/>
                      <a:r>
                        <a:rPr lang="en-GB" sz="1600" u="none" strike="noStrike" dirty="0">
                          <a:effectLst/>
                        </a:rPr>
                        <a:t>Issue </a:t>
                      </a:r>
                      <a:endParaRPr lang="en-GB" sz="1600" b="1" i="0" u="none" strike="noStrike" dirty="0">
                        <a:solidFill>
                          <a:srgbClr val="000000"/>
                        </a:solidFill>
                        <a:effectLst/>
                        <a:latin typeface="Arial" panose="020B0604020202020204" pitchFamily="34" charset="0"/>
                      </a:endParaRPr>
                    </a:p>
                  </a:txBody>
                  <a:tcPr marL="4605" marR="4605" marT="4605" marB="0" anchor="b">
                    <a:solidFill>
                      <a:srgbClr val="9F5FCF"/>
                    </a:solidFill>
                  </a:tcPr>
                </a:tc>
                <a:tc>
                  <a:txBody>
                    <a:bodyPr/>
                    <a:lstStyle/>
                    <a:p>
                      <a:pPr algn="l" fontAlgn="b"/>
                      <a:r>
                        <a:rPr lang="en-GB" sz="1600" u="none" strike="noStrike" dirty="0">
                          <a:effectLst/>
                        </a:rPr>
                        <a:t>Observations </a:t>
                      </a:r>
                      <a:endParaRPr lang="en-GB" sz="1600" b="1" i="0" u="none" strike="noStrike" dirty="0">
                        <a:solidFill>
                          <a:srgbClr val="000000"/>
                        </a:solidFill>
                        <a:effectLst/>
                        <a:latin typeface="Arial" panose="020B0604020202020204" pitchFamily="34" charset="0"/>
                      </a:endParaRPr>
                    </a:p>
                  </a:txBody>
                  <a:tcPr marL="4605" marR="4605" marT="4605" marB="0" anchor="b">
                    <a:solidFill>
                      <a:srgbClr val="9F5FCF"/>
                    </a:solidFill>
                  </a:tcPr>
                </a:tc>
                <a:tc>
                  <a:txBody>
                    <a:bodyPr/>
                    <a:lstStyle/>
                    <a:p>
                      <a:pPr algn="l" fontAlgn="b"/>
                      <a:r>
                        <a:rPr lang="en-GB" sz="1600" u="none" strike="noStrike" dirty="0">
                          <a:effectLst/>
                        </a:rPr>
                        <a:t>Result </a:t>
                      </a:r>
                      <a:endParaRPr lang="en-GB" sz="1600" b="1" i="0" u="none" strike="noStrike" dirty="0">
                        <a:solidFill>
                          <a:srgbClr val="000000"/>
                        </a:solidFill>
                        <a:effectLst/>
                        <a:latin typeface="Arial" panose="020B0604020202020204" pitchFamily="34" charset="0"/>
                      </a:endParaRPr>
                    </a:p>
                  </a:txBody>
                  <a:tcPr marL="4605" marR="4605" marT="4605" marB="0" anchor="b">
                    <a:solidFill>
                      <a:srgbClr val="9F5FCF"/>
                    </a:solidFill>
                  </a:tcPr>
                </a:tc>
                <a:tc>
                  <a:txBody>
                    <a:bodyPr/>
                    <a:lstStyle/>
                    <a:p>
                      <a:pPr algn="l" fontAlgn="b"/>
                      <a:r>
                        <a:rPr lang="en-GB" sz="1600" u="none" strike="noStrike" dirty="0">
                          <a:effectLst/>
                        </a:rPr>
                        <a:t>Learning</a:t>
                      </a:r>
                      <a:endParaRPr lang="en-GB" sz="1600" b="1" i="0" u="none" strike="noStrike" dirty="0">
                        <a:solidFill>
                          <a:srgbClr val="000000"/>
                        </a:solidFill>
                        <a:effectLst/>
                        <a:latin typeface="Arial" panose="020B0604020202020204" pitchFamily="34" charset="0"/>
                      </a:endParaRPr>
                    </a:p>
                  </a:txBody>
                  <a:tcPr marL="4605" marR="4605" marT="4605" marB="0" anchor="b">
                    <a:solidFill>
                      <a:srgbClr val="9F5FCF"/>
                    </a:solidFill>
                  </a:tcPr>
                </a:tc>
                <a:extLst>
                  <a:ext uri="{0D108BD9-81ED-4DB2-BD59-A6C34878D82A}">
                    <a16:rowId xmlns:a16="http://schemas.microsoft.com/office/drawing/2014/main" val="3123638956"/>
                  </a:ext>
                </a:extLst>
              </a:tr>
              <a:tr h="757152">
                <a:tc>
                  <a:txBody>
                    <a:bodyPr/>
                    <a:lstStyle/>
                    <a:p>
                      <a:pPr algn="l" fontAlgn="b"/>
                      <a:r>
                        <a:rPr lang="en-GB" sz="1200" u="none" strike="noStrike" dirty="0">
                          <a:effectLst/>
                        </a:rPr>
                        <a:t>5th July 2019 </a:t>
                      </a:r>
                      <a:endParaRPr lang="en-GB" sz="1200" b="0" i="0" u="none" strike="noStrike" dirty="0">
                        <a:solidFill>
                          <a:srgbClr val="000000"/>
                        </a:solidFill>
                        <a:effectLst/>
                        <a:latin typeface="Arial" panose="020B0604020202020204" pitchFamily="34" charset="0"/>
                      </a:endParaRPr>
                    </a:p>
                  </a:txBody>
                  <a:tcPr marL="4605" marR="4605" marT="4605" marB="0" anchor="b"/>
                </a:tc>
                <a:tc>
                  <a:txBody>
                    <a:bodyPr/>
                    <a:lstStyle/>
                    <a:p>
                      <a:pPr algn="l" fontAlgn="b"/>
                      <a:r>
                        <a:rPr lang="en-GB" sz="1200" u="none" strike="noStrike">
                          <a:effectLst/>
                        </a:rPr>
                        <a:t>30 mins </a:t>
                      </a:r>
                      <a:endParaRPr lang="en-GB" sz="12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1200" u="none" strike="noStrike">
                          <a:effectLst/>
                        </a:rPr>
                        <a:t>Bad Back </a:t>
                      </a:r>
                      <a:endParaRPr lang="en-GB" sz="12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1200" u="none" strike="noStrike" dirty="0">
                          <a:effectLst/>
                        </a:rPr>
                        <a:t>The heart and sacral chakra appear to be out of balance</a:t>
                      </a:r>
                      <a:endParaRPr lang="en-GB" sz="1200" b="0" i="0" u="none" strike="noStrike" dirty="0">
                        <a:solidFill>
                          <a:srgbClr val="000000"/>
                        </a:solidFill>
                        <a:effectLst/>
                        <a:latin typeface="Arial" panose="020B0604020202020204" pitchFamily="34" charset="0"/>
                      </a:endParaRPr>
                    </a:p>
                  </a:txBody>
                  <a:tcPr marL="4605" marR="4605" marT="4605" marB="0" anchor="b"/>
                </a:tc>
                <a:tc>
                  <a:txBody>
                    <a:bodyPr/>
                    <a:lstStyle/>
                    <a:p>
                      <a:pPr algn="l" fontAlgn="b"/>
                      <a:r>
                        <a:rPr lang="en-GB" sz="1200" u="none" strike="noStrike" dirty="0">
                          <a:effectLst/>
                        </a:rPr>
                        <a:t>Client felt relaxed and pain reduced. </a:t>
                      </a:r>
                      <a:endParaRPr lang="en-GB" sz="1200" b="0" i="0" u="none" strike="noStrike" dirty="0">
                        <a:solidFill>
                          <a:srgbClr val="000000"/>
                        </a:solidFill>
                        <a:effectLst/>
                        <a:latin typeface="Arial" panose="020B0604020202020204" pitchFamily="34" charset="0"/>
                      </a:endParaRPr>
                    </a:p>
                  </a:txBody>
                  <a:tcPr marL="4605" marR="4605" marT="4605" marB="0" anchor="b"/>
                </a:tc>
                <a:tc>
                  <a:txBody>
                    <a:bodyPr/>
                    <a:lstStyle/>
                    <a:p>
                      <a:pPr algn="l" fontAlgn="b"/>
                      <a:r>
                        <a:rPr lang="en-GB" sz="1200" u="none" strike="noStrike" dirty="0">
                          <a:effectLst/>
                        </a:rPr>
                        <a:t>Pain was from an emotional upset</a:t>
                      </a:r>
                      <a:endParaRPr lang="en-GB" sz="1200" b="0" i="0" u="none" strike="noStrike" dirty="0">
                        <a:solidFill>
                          <a:srgbClr val="000000"/>
                        </a:solidFill>
                        <a:effectLst/>
                        <a:latin typeface="Arial" panose="020B0604020202020204" pitchFamily="34" charset="0"/>
                      </a:endParaRPr>
                    </a:p>
                  </a:txBody>
                  <a:tcPr marL="4605" marR="4605" marT="4605" marB="0" anchor="b"/>
                </a:tc>
                <a:extLst>
                  <a:ext uri="{0D108BD9-81ED-4DB2-BD59-A6C34878D82A}">
                    <a16:rowId xmlns:a16="http://schemas.microsoft.com/office/drawing/2014/main" val="62774149"/>
                  </a:ext>
                </a:extLst>
              </a:tr>
              <a:tr h="292100">
                <a:tc>
                  <a:txBody>
                    <a:bodyPr/>
                    <a:lstStyle/>
                    <a:p>
                      <a:pPr algn="l" fontAlgn="b"/>
                      <a:r>
                        <a:rPr lang="en-GB" sz="700" u="none" strike="noStrike" dirty="0">
                          <a:effectLst/>
                        </a:rPr>
                        <a:t> </a:t>
                      </a:r>
                      <a:endParaRPr lang="en-GB" sz="700" b="0" i="0" u="none" strike="noStrike" dirty="0">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extLst>
                  <a:ext uri="{0D108BD9-81ED-4DB2-BD59-A6C34878D82A}">
                    <a16:rowId xmlns:a16="http://schemas.microsoft.com/office/drawing/2014/main" val="2484025279"/>
                  </a:ext>
                </a:extLst>
              </a:tr>
              <a:tr h="292100">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extLst>
                  <a:ext uri="{0D108BD9-81ED-4DB2-BD59-A6C34878D82A}">
                    <a16:rowId xmlns:a16="http://schemas.microsoft.com/office/drawing/2014/main" val="2821567296"/>
                  </a:ext>
                </a:extLst>
              </a:tr>
              <a:tr h="292100">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extLst>
                  <a:ext uri="{0D108BD9-81ED-4DB2-BD59-A6C34878D82A}">
                    <a16:rowId xmlns:a16="http://schemas.microsoft.com/office/drawing/2014/main" val="1670033639"/>
                  </a:ext>
                </a:extLst>
              </a:tr>
              <a:tr h="292100">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extLst>
                  <a:ext uri="{0D108BD9-81ED-4DB2-BD59-A6C34878D82A}">
                    <a16:rowId xmlns:a16="http://schemas.microsoft.com/office/drawing/2014/main" val="2991520477"/>
                  </a:ext>
                </a:extLst>
              </a:tr>
              <a:tr h="292100">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extLst>
                  <a:ext uri="{0D108BD9-81ED-4DB2-BD59-A6C34878D82A}">
                    <a16:rowId xmlns:a16="http://schemas.microsoft.com/office/drawing/2014/main" val="3170338812"/>
                  </a:ext>
                </a:extLst>
              </a:tr>
              <a:tr h="292100">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extLst>
                  <a:ext uri="{0D108BD9-81ED-4DB2-BD59-A6C34878D82A}">
                    <a16:rowId xmlns:a16="http://schemas.microsoft.com/office/drawing/2014/main" val="555488491"/>
                  </a:ext>
                </a:extLst>
              </a:tr>
              <a:tr h="292100">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extLst>
                  <a:ext uri="{0D108BD9-81ED-4DB2-BD59-A6C34878D82A}">
                    <a16:rowId xmlns:a16="http://schemas.microsoft.com/office/drawing/2014/main" val="731819"/>
                  </a:ext>
                </a:extLst>
              </a:tr>
              <a:tr h="292100">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extLst>
                  <a:ext uri="{0D108BD9-81ED-4DB2-BD59-A6C34878D82A}">
                    <a16:rowId xmlns:a16="http://schemas.microsoft.com/office/drawing/2014/main" val="575137687"/>
                  </a:ext>
                </a:extLst>
              </a:tr>
              <a:tr h="292100">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extLst>
                  <a:ext uri="{0D108BD9-81ED-4DB2-BD59-A6C34878D82A}">
                    <a16:rowId xmlns:a16="http://schemas.microsoft.com/office/drawing/2014/main" val="2501514612"/>
                  </a:ext>
                </a:extLst>
              </a:tr>
              <a:tr h="292100">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extLst>
                  <a:ext uri="{0D108BD9-81ED-4DB2-BD59-A6C34878D82A}">
                    <a16:rowId xmlns:a16="http://schemas.microsoft.com/office/drawing/2014/main" val="2403365121"/>
                  </a:ext>
                </a:extLst>
              </a:tr>
              <a:tr h="292100">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extLst>
                  <a:ext uri="{0D108BD9-81ED-4DB2-BD59-A6C34878D82A}">
                    <a16:rowId xmlns:a16="http://schemas.microsoft.com/office/drawing/2014/main" val="2438593905"/>
                  </a:ext>
                </a:extLst>
              </a:tr>
              <a:tr h="292100">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dirty="0">
                          <a:effectLst/>
                        </a:rPr>
                        <a:t> </a:t>
                      </a:r>
                      <a:endParaRPr lang="en-GB" sz="700" b="0" i="0" u="none" strike="noStrike" dirty="0">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extLst>
                  <a:ext uri="{0D108BD9-81ED-4DB2-BD59-A6C34878D82A}">
                    <a16:rowId xmlns:a16="http://schemas.microsoft.com/office/drawing/2014/main" val="3515677215"/>
                  </a:ext>
                </a:extLst>
              </a:tr>
              <a:tr h="292100">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extLst>
                  <a:ext uri="{0D108BD9-81ED-4DB2-BD59-A6C34878D82A}">
                    <a16:rowId xmlns:a16="http://schemas.microsoft.com/office/drawing/2014/main" val="2861762636"/>
                  </a:ext>
                </a:extLst>
              </a:tr>
              <a:tr h="292100">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extLst>
                  <a:ext uri="{0D108BD9-81ED-4DB2-BD59-A6C34878D82A}">
                    <a16:rowId xmlns:a16="http://schemas.microsoft.com/office/drawing/2014/main" val="2157890831"/>
                  </a:ext>
                </a:extLst>
              </a:tr>
              <a:tr h="292100">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extLst>
                  <a:ext uri="{0D108BD9-81ED-4DB2-BD59-A6C34878D82A}">
                    <a16:rowId xmlns:a16="http://schemas.microsoft.com/office/drawing/2014/main" val="553463772"/>
                  </a:ext>
                </a:extLst>
              </a:tr>
              <a:tr h="292100">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extLst>
                  <a:ext uri="{0D108BD9-81ED-4DB2-BD59-A6C34878D82A}">
                    <a16:rowId xmlns:a16="http://schemas.microsoft.com/office/drawing/2014/main" val="4036292568"/>
                  </a:ext>
                </a:extLst>
              </a:tr>
              <a:tr h="292100">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extLst>
                  <a:ext uri="{0D108BD9-81ED-4DB2-BD59-A6C34878D82A}">
                    <a16:rowId xmlns:a16="http://schemas.microsoft.com/office/drawing/2014/main" val="3135490913"/>
                  </a:ext>
                </a:extLst>
              </a:tr>
              <a:tr h="292100">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dirty="0">
                          <a:effectLst/>
                        </a:rPr>
                        <a:t> </a:t>
                      </a:r>
                      <a:endParaRPr lang="en-GB" sz="700" b="0" i="0" u="none" strike="noStrike" dirty="0">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dirty="0">
                          <a:effectLst/>
                        </a:rPr>
                        <a:t> </a:t>
                      </a:r>
                      <a:endParaRPr lang="en-GB" sz="700" b="0" i="0" u="none" strike="noStrike" dirty="0">
                        <a:solidFill>
                          <a:srgbClr val="000000"/>
                        </a:solidFill>
                        <a:effectLst/>
                        <a:latin typeface="Arial" panose="020B0604020202020204" pitchFamily="34" charset="0"/>
                      </a:endParaRPr>
                    </a:p>
                  </a:txBody>
                  <a:tcPr marL="4605" marR="4605" marT="4605" marB="0" anchor="b"/>
                </a:tc>
                <a:extLst>
                  <a:ext uri="{0D108BD9-81ED-4DB2-BD59-A6C34878D82A}">
                    <a16:rowId xmlns:a16="http://schemas.microsoft.com/office/drawing/2014/main" val="535697695"/>
                  </a:ext>
                </a:extLst>
              </a:tr>
            </a:tbl>
          </a:graphicData>
        </a:graphic>
      </p:graphicFrame>
    </p:spTree>
    <p:extLst>
      <p:ext uri="{BB962C8B-B14F-4D97-AF65-F5344CB8AC3E}">
        <p14:creationId xmlns:p14="http://schemas.microsoft.com/office/powerpoint/2010/main" val="5173683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7A8D2-4D15-4B05-9C83-CE66E3FE47A5}"/>
              </a:ext>
            </a:extLst>
          </p:cNvPr>
          <p:cNvSpPr>
            <a:spLocks noGrp="1"/>
          </p:cNvSpPr>
          <p:nvPr>
            <p:ph type="title"/>
          </p:nvPr>
        </p:nvSpPr>
        <p:spPr>
          <a:xfrm>
            <a:off x="308650" y="644317"/>
            <a:ext cx="5915025" cy="518603"/>
          </a:xfrm>
        </p:spPr>
        <p:txBody>
          <a:bodyPr>
            <a:normAutofit fontScale="90000"/>
          </a:bodyPr>
          <a:lstStyle/>
          <a:p>
            <a:br>
              <a:rPr lang="en-GB" b="1" u="sng" dirty="0">
                <a:solidFill>
                  <a:srgbClr val="7030A0"/>
                </a:solidFill>
                <a:latin typeface="Times New Roman" panose="02020603050405020304" pitchFamily="18" charset="0"/>
                <a:cs typeface="Times New Roman" panose="02020603050405020304" pitchFamily="18" charset="0"/>
              </a:rPr>
            </a:br>
            <a:r>
              <a:rPr lang="en-GB" b="1" u="sng" dirty="0">
                <a:solidFill>
                  <a:srgbClr val="7030A0"/>
                </a:solidFill>
                <a:latin typeface="Times New Roman" panose="02020603050405020304" pitchFamily="18" charset="0"/>
                <a:cs typeface="Times New Roman" panose="02020603050405020304" pitchFamily="18" charset="0"/>
              </a:rPr>
              <a:t>Reiki Time Log (self) </a:t>
            </a:r>
            <a:br>
              <a:rPr lang="en-GB" b="1" u="sng" dirty="0">
                <a:solidFill>
                  <a:srgbClr val="7030A0"/>
                </a:solidFill>
              </a:rPr>
            </a:br>
            <a:br>
              <a:rPr lang="en-GB" b="1" u="sng" dirty="0">
                <a:solidFill>
                  <a:srgbClr val="7030A0"/>
                </a:solidFill>
              </a:rPr>
            </a:br>
            <a:endParaRPr lang="en-GB" sz="1575" b="1" u="sng" dirty="0">
              <a:solidFill>
                <a:srgbClr val="7030A0"/>
              </a:solidFill>
            </a:endParaRPr>
          </a:p>
        </p:txBody>
      </p:sp>
      <p:sp>
        <p:nvSpPr>
          <p:cNvPr id="3" name="Content Placeholder 2">
            <a:extLst>
              <a:ext uri="{FF2B5EF4-FFF2-40B4-BE49-F238E27FC236}">
                <a16:creationId xmlns:a16="http://schemas.microsoft.com/office/drawing/2014/main" id="{B22EF699-4559-447D-9E78-35713C19FC5E}"/>
              </a:ext>
            </a:extLst>
          </p:cNvPr>
          <p:cNvSpPr>
            <a:spLocks noGrp="1"/>
          </p:cNvSpPr>
          <p:nvPr>
            <p:ph idx="1"/>
          </p:nvPr>
        </p:nvSpPr>
        <p:spPr>
          <a:xfrm>
            <a:off x="471487" y="1135123"/>
            <a:ext cx="5915025" cy="2187285"/>
          </a:xfrm>
        </p:spPr>
        <p:txBody>
          <a:bodyPr>
            <a:normAutofit/>
          </a:bodyPr>
          <a:lstStyle/>
          <a:p>
            <a:pPr marL="0" indent="0">
              <a:buNone/>
            </a:pPr>
            <a:endParaRPr lang="en-GB" sz="5600" dirty="0">
              <a:latin typeface="Times New Roman" panose="02020603050405020304" pitchFamily="18" charset="0"/>
              <a:cs typeface="Times New Roman" panose="02020603050405020304" pitchFamily="18" charset="0"/>
            </a:endParaRPr>
          </a:p>
          <a:p>
            <a:endParaRPr lang="en-GB" dirty="0"/>
          </a:p>
          <a:p>
            <a:pPr marL="0" indent="0">
              <a:buNone/>
            </a:pPr>
            <a:endParaRPr lang="en-GB" dirty="0"/>
          </a:p>
          <a:p>
            <a:endParaRPr lang="en-GB" dirty="0"/>
          </a:p>
        </p:txBody>
      </p:sp>
      <p:sp>
        <p:nvSpPr>
          <p:cNvPr id="4" name="Footer Placeholder 3">
            <a:extLst>
              <a:ext uri="{FF2B5EF4-FFF2-40B4-BE49-F238E27FC236}">
                <a16:creationId xmlns:a16="http://schemas.microsoft.com/office/drawing/2014/main" id="{22203263-06E3-4003-876F-AFDEA47A026C}"/>
              </a:ext>
            </a:extLst>
          </p:cNvPr>
          <p:cNvSpPr>
            <a:spLocks noGrp="1"/>
          </p:cNvSpPr>
          <p:nvPr>
            <p:ph type="ftr" sz="quarter" idx="11"/>
          </p:nvPr>
        </p:nvSpPr>
        <p:spPr/>
        <p:txBody>
          <a:bodyPr/>
          <a:lstStyle/>
          <a:p>
            <a:r>
              <a:rPr lang="en-GB" dirty="0"/>
              <a:t>Copyright Sneha Ramji @2019</a:t>
            </a:r>
          </a:p>
        </p:txBody>
      </p:sp>
      <p:sp>
        <p:nvSpPr>
          <p:cNvPr id="5" name="Slide Number Placeholder 4">
            <a:extLst>
              <a:ext uri="{FF2B5EF4-FFF2-40B4-BE49-F238E27FC236}">
                <a16:creationId xmlns:a16="http://schemas.microsoft.com/office/drawing/2014/main" id="{D117DFA7-9194-41F8-87B8-6C0A6ECD3B5A}"/>
              </a:ext>
            </a:extLst>
          </p:cNvPr>
          <p:cNvSpPr>
            <a:spLocks noGrp="1"/>
          </p:cNvSpPr>
          <p:nvPr>
            <p:ph type="sldNum" sz="quarter" idx="12"/>
          </p:nvPr>
        </p:nvSpPr>
        <p:spPr/>
        <p:txBody>
          <a:bodyPr/>
          <a:lstStyle/>
          <a:p>
            <a:fld id="{D709BFDC-45E7-4EAA-B76D-C25BBEBF65C1}" type="slidenum">
              <a:rPr lang="en-GB" smtClean="0"/>
              <a:t>32</a:t>
            </a:fld>
            <a:endParaRPr lang="en-GB" dirty="0"/>
          </a:p>
        </p:txBody>
      </p:sp>
      <p:pic>
        <p:nvPicPr>
          <p:cNvPr id="7" name="Content Placeholder 9">
            <a:extLst>
              <a:ext uri="{FF2B5EF4-FFF2-40B4-BE49-F238E27FC236}">
                <a16:creationId xmlns:a16="http://schemas.microsoft.com/office/drawing/2014/main" id="{6B012247-AD89-439C-8CD2-D5C350B7B6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29" y="16241"/>
            <a:ext cx="2265185" cy="998367"/>
          </a:xfrm>
          <a:prstGeom prst="rect">
            <a:avLst/>
          </a:prstGeom>
        </p:spPr>
      </p:pic>
      <p:graphicFrame>
        <p:nvGraphicFramePr>
          <p:cNvPr id="8" name="Table 7">
            <a:extLst>
              <a:ext uri="{FF2B5EF4-FFF2-40B4-BE49-F238E27FC236}">
                <a16:creationId xmlns:a16="http://schemas.microsoft.com/office/drawing/2014/main" id="{BADC7A6F-1B6F-4B16-B5AE-B1BEEC0B6888}"/>
              </a:ext>
            </a:extLst>
          </p:cNvPr>
          <p:cNvGraphicFramePr>
            <a:graphicFrameLocks noGrp="1"/>
          </p:cNvGraphicFramePr>
          <p:nvPr/>
        </p:nvGraphicFramePr>
        <p:xfrm>
          <a:off x="539496" y="1481328"/>
          <a:ext cx="6153913" cy="6263397"/>
        </p:xfrm>
        <a:graphic>
          <a:graphicData uri="http://schemas.openxmlformats.org/drawingml/2006/table">
            <a:tbl>
              <a:tblPr>
                <a:tableStyleId>{5C22544A-7EE6-4342-B048-85BDC9FD1C3A}</a:tableStyleId>
              </a:tblPr>
              <a:tblGrid>
                <a:gridCol w="842499">
                  <a:extLst>
                    <a:ext uri="{9D8B030D-6E8A-4147-A177-3AD203B41FA5}">
                      <a16:colId xmlns:a16="http://schemas.microsoft.com/office/drawing/2014/main" val="3976454960"/>
                    </a:ext>
                  </a:extLst>
                </a:gridCol>
                <a:gridCol w="803421">
                  <a:extLst>
                    <a:ext uri="{9D8B030D-6E8A-4147-A177-3AD203B41FA5}">
                      <a16:colId xmlns:a16="http://schemas.microsoft.com/office/drawing/2014/main" val="2126317607"/>
                    </a:ext>
                  </a:extLst>
                </a:gridCol>
                <a:gridCol w="630936">
                  <a:extLst>
                    <a:ext uri="{9D8B030D-6E8A-4147-A177-3AD203B41FA5}">
                      <a16:colId xmlns:a16="http://schemas.microsoft.com/office/drawing/2014/main" val="218265365"/>
                    </a:ext>
                  </a:extLst>
                </a:gridCol>
                <a:gridCol w="1593760">
                  <a:extLst>
                    <a:ext uri="{9D8B030D-6E8A-4147-A177-3AD203B41FA5}">
                      <a16:colId xmlns:a16="http://schemas.microsoft.com/office/drawing/2014/main" val="1563652765"/>
                    </a:ext>
                  </a:extLst>
                </a:gridCol>
                <a:gridCol w="1085432">
                  <a:extLst>
                    <a:ext uri="{9D8B030D-6E8A-4147-A177-3AD203B41FA5}">
                      <a16:colId xmlns:a16="http://schemas.microsoft.com/office/drawing/2014/main" val="3673246043"/>
                    </a:ext>
                  </a:extLst>
                </a:gridCol>
                <a:gridCol w="1197865">
                  <a:extLst>
                    <a:ext uri="{9D8B030D-6E8A-4147-A177-3AD203B41FA5}">
                      <a16:colId xmlns:a16="http://schemas.microsoft.com/office/drawing/2014/main" val="2061490615"/>
                    </a:ext>
                  </a:extLst>
                </a:gridCol>
              </a:tblGrid>
              <a:tr h="192840">
                <a:tc>
                  <a:txBody>
                    <a:bodyPr/>
                    <a:lstStyle/>
                    <a:p>
                      <a:pPr algn="l" fontAlgn="b"/>
                      <a:r>
                        <a:rPr lang="en-GB" sz="1600" u="none" strike="noStrike" dirty="0">
                          <a:effectLst/>
                        </a:rPr>
                        <a:t>Date </a:t>
                      </a:r>
                      <a:endParaRPr lang="en-GB" sz="1600" b="1" i="0" u="none" strike="noStrike" dirty="0">
                        <a:solidFill>
                          <a:srgbClr val="000000"/>
                        </a:solidFill>
                        <a:effectLst/>
                        <a:latin typeface="Arial" panose="020B0604020202020204" pitchFamily="34" charset="0"/>
                      </a:endParaRPr>
                    </a:p>
                  </a:txBody>
                  <a:tcPr marL="4605" marR="4605" marT="4605" marB="0" anchor="b">
                    <a:solidFill>
                      <a:srgbClr val="9F5FCF"/>
                    </a:solidFill>
                  </a:tcPr>
                </a:tc>
                <a:tc>
                  <a:txBody>
                    <a:bodyPr/>
                    <a:lstStyle/>
                    <a:p>
                      <a:pPr algn="l" fontAlgn="b"/>
                      <a:r>
                        <a:rPr lang="en-GB" sz="1600" u="none" strike="noStrike" dirty="0">
                          <a:effectLst/>
                        </a:rPr>
                        <a:t>Duration </a:t>
                      </a:r>
                      <a:endParaRPr lang="en-GB" sz="1600" b="1" i="0" u="none" strike="noStrike" dirty="0">
                        <a:solidFill>
                          <a:srgbClr val="000000"/>
                        </a:solidFill>
                        <a:effectLst/>
                        <a:latin typeface="Arial" panose="020B0604020202020204" pitchFamily="34" charset="0"/>
                      </a:endParaRPr>
                    </a:p>
                  </a:txBody>
                  <a:tcPr marL="4605" marR="4605" marT="4605" marB="0" anchor="b">
                    <a:solidFill>
                      <a:srgbClr val="9F5FCF"/>
                    </a:solidFill>
                  </a:tcPr>
                </a:tc>
                <a:tc>
                  <a:txBody>
                    <a:bodyPr/>
                    <a:lstStyle/>
                    <a:p>
                      <a:pPr algn="l" fontAlgn="b"/>
                      <a:r>
                        <a:rPr lang="en-GB" sz="1600" u="none" strike="noStrike" dirty="0">
                          <a:effectLst/>
                        </a:rPr>
                        <a:t>Issue </a:t>
                      </a:r>
                      <a:endParaRPr lang="en-GB" sz="1600" b="1" i="0" u="none" strike="noStrike" dirty="0">
                        <a:solidFill>
                          <a:srgbClr val="000000"/>
                        </a:solidFill>
                        <a:effectLst/>
                        <a:latin typeface="Arial" panose="020B0604020202020204" pitchFamily="34" charset="0"/>
                      </a:endParaRPr>
                    </a:p>
                  </a:txBody>
                  <a:tcPr marL="4605" marR="4605" marT="4605" marB="0" anchor="b">
                    <a:solidFill>
                      <a:srgbClr val="9F5FCF"/>
                    </a:solidFill>
                  </a:tcPr>
                </a:tc>
                <a:tc>
                  <a:txBody>
                    <a:bodyPr/>
                    <a:lstStyle/>
                    <a:p>
                      <a:pPr algn="l" fontAlgn="b"/>
                      <a:r>
                        <a:rPr lang="en-GB" sz="1600" u="none" strike="noStrike" dirty="0">
                          <a:effectLst/>
                        </a:rPr>
                        <a:t>Observations </a:t>
                      </a:r>
                      <a:endParaRPr lang="en-GB" sz="1600" b="1" i="0" u="none" strike="noStrike" dirty="0">
                        <a:solidFill>
                          <a:srgbClr val="000000"/>
                        </a:solidFill>
                        <a:effectLst/>
                        <a:latin typeface="Arial" panose="020B0604020202020204" pitchFamily="34" charset="0"/>
                      </a:endParaRPr>
                    </a:p>
                  </a:txBody>
                  <a:tcPr marL="4605" marR="4605" marT="4605" marB="0" anchor="b">
                    <a:solidFill>
                      <a:srgbClr val="9F5FCF"/>
                    </a:solidFill>
                  </a:tcPr>
                </a:tc>
                <a:tc>
                  <a:txBody>
                    <a:bodyPr/>
                    <a:lstStyle/>
                    <a:p>
                      <a:pPr algn="l" fontAlgn="b"/>
                      <a:r>
                        <a:rPr lang="en-GB" sz="1600" u="none" strike="noStrike" dirty="0">
                          <a:effectLst/>
                        </a:rPr>
                        <a:t>Result </a:t>
                      </a:r>
                      <a:endParaRPr lang="en-GB" sz="1600" b="1" i="0" u="none" strike="noStrike" dirty="0">
                        <a:solidFill>
                          <a:srgbClr val="000000"/>
                        </a:solidFill>
                        <a:effectLst/>
                        <a:latin typeface="Arial" panose="020B0604020202020204" pitchFamily="34" charset="0"/>
                      </a:endParaRPr>
                    </a:p>
                  </a:txBody>
                  <a:tcPr marL="4605" marR="4605" marT="4605" marB="0" anchor="b">
                    <a:solidFill>
                      <a:srgbClr val="9F5FCF"/>
                    </a:solidFill>
                  </a:tcPr>
                </a:tc>
                <a:tc>
                  <a:txBody>
                    <a:bodyPr/>
                    <a:lstStyle/>
                    <a:p>
                      <a:pPr algn="l" fontAlgn="b"/>
                      <a:r>
                        <a:rPr lang="en-GB" sz="1600" u="none" strike="noStrike" dirty="0">
                          <a:effectLst/>
                        </a:rPr>
                        <a:t>Learning</a:t>
                      </a:r>
                      <a:endParaRPr lang="en-GB" sz="1600" b="1" i="0" u="none" strike="noStrike" dirty="0">
                        <a:solidFill>
                          <a:srgbClr val="000000"/>
                        </a:solidFill>
                        <a:effectLst/>
                        <a:latin typeface="Arial" panose="020B0604020202020204" pitchFamily="34" charset="0"/>
                      </a:endParaRPr>
                    </a:p>
                  </a:txBody>
                  <a:tcPr marL="4605" marR="4605" marT="4605" marB="0" anchor="b">
                    <a:solidFill>
                      <a:srgbClr val="9F5FCF"/>
                    </a:solidFill>
                  </a:tcPr>
                </a:tc>
                <a:extLst>
                  <a:ext uri="{0D108BD9-81ED-4DB2-BD59-A6C34878D82A}">
                    <a16:rowId xmlns:a16="http://schemas.microsoft.com/office/drawing/2014/main" val="3123638956"/>
                  </a:ext>
                </a:extLst>
              </a:tr>
              <a:tr h="757152">
                <a:tc>
                  <a:txBody>
                    <a:bodyPr/>
                    <a:lstStyle/>
                    <a:p>
                      <a:pPr algn="l" fontAlgn="b"/>
                      <a:r>
                        <a:rPr lang="en-GB" sz="1200" u="none" strike="noStrike" dirty="0">
                          <a:effectLst/>
                        </a:rPr>
                        <a:t>5th July 2019 </a:t>
                      </a:r>
                      <a:endParaRPr lang="en-GB" sz="1200" b="0" i="0" u="none" strike="noStrike" dirty="0">
                        <a:solidFill>
                          <a:srgbClr val="000000"/>
                        </a:solidFill>
                        <a:effectLst/>
                        <a:latin typeface="Arial" panose="020B0604020202020204" pitchFamily="34" charset="0"/>
                      </a:endParaRPr>
                    </a:p>
                  </a:txBody>
                  <a:tcPr marL="4605" marR="4605" marT="4605" marB="0" anchor="b"/>
                </a:tc>
                <a:tc>
                  <a:txBody>
                    <a:bodyPr/>
                    <a:lstStyle/>
                    <a:p>
                      <a:pPr algn="l" fontAlgn="b"/>
                      <a:r>
                        <a:rPr lang="en-GB" sz="1200" u="none" strike="noStrike">
                          <a:effectLst/>
                        </a:rPr>
                        <a:t>30 mins </a:t>
                      </a:r>
                      <a:endParaRPr lang="en-GB" sz="12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1200" u="none" strike="noStrike">
                          <a:effectLst/>
                        </a:rPr>
                        <a:t>Bad Back </a:t>
                      </a:r>
                      <a:endParaRPr lang="en-GB" sz="12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1200" u="none" strike="noStrike" dirty="0">
                          <a:effectLst/>
                        </a:rPr>
                        <a:t>The heart and sacral chakra appear to be out of balance</a:t>
                      </a:r>
                      <a:endParaRPr lang="en-GB" sz="1200" b="0" i="0" u="none" strike="noStrike" dirty="0">
                        <a:solidFill>
                          <a:srgbClr val="000000"/>
                        </a:solidFill>
                        <a:effectLst/>
                        <a:latin typeface="Arial" panose="020B0604020202020204" pitchFamily="34" charset="0"/>
                      </a:endParaRPr>
                    </a:p>
                  </a:txBody>
                  <a:tcPr marL="4605" marR="4605" marT="4605" marB="0" anchor="b"/>
                </a:tc>
                <a:tc>
                  <a:txBody>
                    <a:bodyPr/>
                    <a:lstStyle/>
                    <a:p>
                      <a:pPr algn="l" fontAlgn="b"/>
                      <a:r>
                        <a:rPr lang="en-GB" sz="1200" u="none" strike="noStrike" dirty="0">
                          <a:effectLst/>
                        </a:rPr>
                        <a:t>Client felt relaxed and pain reduced. </a:t>
                      </a:r>
                      <a:endParaRPr lang="en-GB" sz="1200" b="0" i="0" u="none" strike="noStrike" dirty="0">
                        <a:solidFill>
                          <a:srgbClr val="000000"/>
                        </a:solidFill>
                        <a:effectLst/>
                        <a:latin typeface="Arial" panose="020B0604020202020204" pitchFamily="34" charset="0"/>
                      </a:endParaRPr>
                    </a:p>
                  </a:txBody>
                  <a:tcPr marL="4605" marR="4605" marT="4605" marB="0" anchor="b"/>
                </a:tc>
                <a:tc>
                  <a:txBody>
                    <a:bodyPr/>
                    <a:lstStyle/>
                    <a:p>
                      <a:pPr algn="l" fontAlgn="b"/>
                      <a:r>
                        <a:rPr lang="en-GB" sz="1200" u="none" strike="noStrike" dirty="0">
                          <a:effectLst/>
                        </a:rPr>
                        <a:t>Pain was from an emotional upset</a:t>
                      </a:r>
                      <a:endParaRPr lang="en-GB" sz="1200" b="0" i="0" u="none" strike="noStrike" dirty="0">
                        <a:solidFill>
                          <a:srgbClr val="000000"/>
                        </a:solidFill>
                        <a:effectLst/>
                        <a:latin typeface="Arial" panose="020B0604020202020204" pitchFamily="34" charset="0"/>
                      </a:endParaRPr>
                    </a:p>
                  </a:txBody>
                  <a:tcPr marL="4605" marR="4605" marT="4605" marB="0" anchor="b"/>
                </a:tc>
                <a:extLst>
                  <a:ext uri="{0D108BD9-81ED-4DB2-BD59-A6C34878D82A}">
                    <a16:rowId xmlns:a16="http://schemas.microsoft.com/office/drawing/2014/main" val="62774149"/>
                  </a:ext>
                </a:extLst>
              </a:tr>
              <a:tr h="292100">
                <a:tc>
                  <a:txBody>
                    <a:bodyPr/>
                    <a:lstStyle/>
                    <a:p>
                      <a:pPr algn="l" fontAlgn="b"/>
                      <a:r>
                        <a:rPr lang="en-GB" sz="700" u="none" strike="noStrike" dirty="0">
                          <a:effectLst/>
                        </a:rPr>
                        <a:t> </a:t>
                      </a:r>
                      <a:endParaRPr lang="en-GB" sz="700" b="0" i="0" u="none" strike="noStrike" dirty="0">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extLst>
                  <a:ext uri="{0D108BD9-81ED-4DB2-BD59-A6C34878D82A}">
                    <a16:rowId xmlns:a16="http://schemas.microsoft.com/office/drawing/2014/main" val="2484025279"/>
                  </a:ext>
                </a:extLst>
              </a:tr>
              <a:tr h="292100">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extLst>
                  <a:ext uri="{0D108BD9-81ED-4DB2-BD59-A6C34878D82A}">
                    <a16:rowId xmlns:a16="http://schemas.microsoft.com/office/drawing/2014/main" val="2821567296"/>
                  </a:ext>
                </a:extLst>
              </a:tr>
              <a:tr h="292100">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extLst>
                  <a:ext uri="{0D108BD9-81ED-4DB2-BD59-A6C34878D82A}">
                    <a16:rowId xmlns:a16="http://schemas.microsoft.com/office/drawing/2014/main" val="1670033639"/>
                  </a:ext>
                </a:extLst>
              </a:tr>
              <a:tr h="292100">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extLst>
                  <a:ext uri="{0D108BD9-81ED-4DB2-BD59-A6C34878D82A}">
                    <a16:rowId xmlns:a16="http://schemas.microsoft.com/office/drawing/2014/main" val="2991520477"/>
                  </a:ext>
                </a:extLst>
              </a:tr>
              <a:tr h="292100">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extLst>
                  <a:ext uri="{0D108BD9-81ED-4DB2-BD59-A6C34878D82A}">
                    <a16:rowId xmlns:a16="http://schemas.microsoft.com/office/drawing/2014/main" val="3170338812"/>
                  </a:ext>
                </a:extLst>
              </a:tr>
              <a:tr h="292100">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extLst>
                  <a:ext uri="{0D108BD9-81ED-4DB2-BD59-A6C34878D82A}">
                    <a16:rowId xmlns:a16="http://schemas.microsoft.com/office/drawing/2014/main" val="555488491"/>
                  </a:ext>
                </a:extLst>
              </a:tr>
              <a:tr h="292100">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extLst>
                  <a:ext uri="{0D108BD9-81ED-4DB2-BD59-A6C34878D82A}">
                    <a16:rowId xmlns:a16="http://schemas.microsoft.com/office/drawing/2014/main" val="731819"/>
                  </a:ext>
                </a:extLst>
              </a:tr>
              <a:tr h="292100">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extLst>
                  <a:ext uri="{0D108BD9-81ED-4DB2-BD59-A6C34878D82A}">
                    <a16:rowId xmlns:a16="http://schemas.microsoft.com/office/drawing/2014/main" val="575137687"/>
                  </a:ext>
                </a:extLst>
              </a:tr>
              <a:tr h="292100">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extLst>
                  <a:ext uri="{0D108BD9-81ED-4DB2-BD59-A6C34878D82A}">
                    <a16:rowId xmlns:a16="http://schemas.microsoft.com/office/drawing/2014/main" val="2501514612"/>
                  </a:ext>
                </a:extLst>
              </a:tr>
              <a:tr h="292100">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extLst>
                  <a:ext uri="{0D108BD9-81ED-4DB2-BD59-A6C34878D82A}">
                    <a16:rowId xmlns:a16="http://schemas.microsoft.com/office/drawing/2014/main" val="2403365121"/>
                  </a:ext>
                </a:extLst>
              </a:tr>
              <a:tr h="292100">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extLst>
                  <a:ext uri="{0D108BD9-81ED-4DB2-BD59-A6C34878D82A}">
                    <a16:rowId xmlns:a16="http://schemas.microsoft.com/office/drawing/2014/main" val="2438593905"/>
                  </a:ext>
                </a:extLst>
              </a:tr>
              <a:tr h="292100">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dirty="0">
                          <a:effectLst/>
                        </a:rPr>
                        <a:t> </a:t>
                      </a:r>
                      <a:endParaRPr lang="en-GB" sz="700" b="0" i="0" u="none" strike="noStrike" dirty="0">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extLst>
                  <a:ext uri="{0D108BD9-81ED-4DB2-BD59-A6C34878D82A}">
                    <a16:rowId xmlns:a16="http://schemas.microsoft.com/office/drawing/2014/main" val="3515677215"/>
                  </a:ext>
                </a:extLst>
              </a:tr>
              <a:tr h="292100">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extLst>
                  <a:ext uri="{0D108BD9-81ED-4DB2-BD59-A6C34878D82A}">
                    <a16:rowId xmlns:a16="http://schemas.microsoft.com/office/drawing/2014/main" val="2861762636"/>
                  </a:ext>
                </a:extLst>
              </a:tr>
              <a:tr h="292100">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extLst>
                  <a:ext uri="{0D108BD9-81ED-4DB2-BD59-A6C34878D82A}">
                    <a16:rowId xmlns:a16="http://schemas.microsoft.com/office/drawing/2014/main" val="2157890831"/>
                  </a:ext>
                </a:extLst>
              </a:tr>
              <a:tr h="292100">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extLst>
                  <a:ext uri="{0D108BD9-81ED-4DB2-BD59-A6C34878D82A}">
                    <a16:rowId xmlns:a16="http://schemas.microsoft.com/office/drawing/2014/main" val="553463772"/>
                  </a:ext>
                </a:extLst>
              </a:tr>
              <a:tr h="292100">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extLst>
                  <a:ext uri="{0D108BD9-81ED-4DB2-BD59-A6C34878D82A}">
                    <a16:rowId xmlns:a16="http://schemas.microsoft.com/office/drawing/2014/main" val="4036292568"/>
                  </a:ext>
                </a:extLst>
              </a:tr>
              <a:tr h="292100">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extLst>
                  <a:ext uri="{0D108BD9-81ED-4DB2-BD59-A6C34878D82A}">
                    <a16:rowId xmlns:a16="http://schemas.microsoft.com/office/drawing/2014/main" val="3135490913"/>
                  </a:ext>
                </a:extLst>
              </a:tr>
              <a:tr h="292100">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dirty="0">
                          <a:effectLst/>
                        </a:rPr>
                        <a:t> </a:t>
                      </a:r>
                      <a:endParaRPr lang="en-GB" sz="700" b="0" i="0" u="none" strike="noStrike" dirty="0">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dirty="0">
                          <a:effectLst/>
                        </a:rPr>
                        <a:t> </a:t>
                      </a:r>
                      <a:endParaRPr lang="en-GB" sz="700" b="0" i="0" u="none" strike="noStrike" dirty="0">
                        <a:solidFill>
                          <a:srgbClr val="000000"/>
                        </a:solidFill>
                        <a:effectLst/>
                        <a:latin typeface="Arial" panose="020B0604020202020204" pitchFamily="34" charset="0"/>
                      </a:endParaRPr>
                    </a:p>
                  </a:txBody>
                  <a:tcPr marL="4605" marR="4605" marT="4605" marB="0" anchor="b"/>
                </a:tc>
                <a:extLst>
                  <a:ext uri="{0D108BD9-81ED-4DB2-BD59-A6C34878D82A}">
                    <a16:rowId xmlns:a16="http://schemas.microsoft.com/office/drawing/2014/main" val="535697695"/>
                  </a:ext>
                </a:extLst>
              </a:tr>
            </a:tbl>
          </a:graphicData>
        </a:graphic>
      </p:graphicFrame>
    </p:spTree>
    <p:extLst>
      <p:ext uri="{BB962C8B-B14F-4D97-AF65-F5344CB8AC3E}">
        <p14:creationId xmlns:p14="http://schemas.microsoft.com/office/powerpoint/2010/main" val="6664585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7A8D2-4D15-4B05-9C83-CE66E3FE47A5}"/>
              </a:ext>
            </a:extLst>
          </p:cNvPr>
          <p:cNvSpPr>
            <a:spLocks noGrp="1"/>
          </p:cNvSpPr>
          <p:nvPr>
            <p:ph type="title"/>
          </p:nvPr>
        </p:nvSpPr>
        <p:spPr>
          <a:xfrm>
            <a:off x="283250" y="842210"/>
            <a:ext cx="5915025" cy="518603"/>
          </a:xfrm>
        </p:spPr>
        <p:txBody>
          <a:bodyPr>
            <a:normAutofit fontScale="90000"/>
          </a:bodyPr>
          <a:lstStyle/>
          <a:p>
            <a:br>
              <a:rPr lang="en-GB" b="1" u="sng" dirty="0">
                <a:solidFill>
                  <a:srgbClr val="7030A0"/>
                </a:solidFill>
                <a:latin typeface="Times New Roman" panose="02020603050405020304" pitchFamily="18" charset="0"/>
                <a:cs typeface="Times New Roman" panose="02020603050405020304" pitchFamily="18" charset="0"/>
              </a:rPr>
            </a:br>
            <a:r>
              <a:rPr lang="en-GB" b="1" u="sng" dirty="0">
                <a:solidFill>
                  <a:srgbClr val="7030A0"/>
                </a:solidFill>
                <a:latin typeface="Times New Roman" panose="02020603050405020304" pitchFamily="18" charset="0"/>
                <a:cs typeface="Times New Roman" panose="02020603050405020304" pitchFamily="18" charset="0"/>
              </a:rPr>
              <a:t>Reiki Time Log (others x12) </a:t>
            </a:r>
            <a:br>
              <a:rPr lang="en-GB" b="1" u="sng" dirty="0">
                <a:solidFill>
                  <a:srgbClr val="7030A0"/>
                </a:solidFill>
              </a:rPr>
            </a:br>
            <a:br>
              <a:rPr lang="en-GB" b="1" u="sng" dirty="0">
                <a:solidFill>
                  <a:srgbClr val="7030A0"/>
                </a:solidFill>
              </a:rPr>
            </a:br>
            <a:endParaRPr lang="en-GB" sz="1575" b="1" u="sng" dirty="0">
              <a:solidFill>
                <a:srgbClr val="7030A0"/>
              </a:solidFill>
            </a:endParaRPr>
          </a:p>
        </p:txBody>
      </p:sp>
      <p:sp>
        <p:nvSpPr>
          <p:cNvPr id="3" name="Content Placeholder 2">
            <a:extLst>
              <a:ext uri="{FF2B5EF4-FFF2-40B4-BE49-F238E27FC236}">
                <a16:creationId xmlns:a16="http://schemas.microsoft.com/office/drawing/2014/main" id="{B22EF699-4559-447D-9E78-35713C19FC5E}"/>
              </a:ext>
            </a:extLst>
          </p:cNvPr>
          <p:cNvSpPr>
            <a:spLocks noGrp="1"/>
          </p:cNvSpPr>
          <p:nvPr>
            <p:ph idx="1"/>
          </p:nvPr>
        </p:nvSpPr>
        <p:spPr>
          <a:xfrm>
            <a:off x="471487" y="1135123"/>
            <a:ext cx="5915025" cy="2187285"/>
          </a:xfrm>
        </p:spPr>
        <p:txBody>
          <a:bodyPr>
            <a:normAutofit/>
          </a:bodyPr>
          <a:lstStyle/>
          <a:p>
            <a:pPr marL="0" indent="0">
              <a:buNone/>
            </a:pPr>
            <a:endParaRPr lang="en-GB" sz="5600" dirty="0">
              <a:latin typeface="Times New Roman" panose="02020603050405020304" pitchFamily="18" charset="0"/>
              <a:cs typeface="Times New Roman" panose="02020603050405020304" pitchFamily="18" charset="0"/>
            </a:endParaRPr>
          </a:p>
          <a:p>
            <a:endParaRPr lang="en-GB" dirty="0"/>
          </a:p>
          <a:p>
            <a:pPr marL="0" indent="0">
              <a:buNone/>
            </a:pPr>
            <a:endParaRPr lang="en-GB" dirty="0"/>
          </a:p>
          <a:p>
            <a:endParaRPr lang="en-GB" dirty="0"/>
          </a:p>
        </p:txBody>
      </p:sp>
      <p:sp>
        <p:nvSpPr>
          <p:cNvPr id="4" name="Footer Placeholder 3">
            <a:extLst>
              <a:ext uri="{FF2B5EF4-FFF2-40B4-BE49-F238E27FC236}">
                <a16:creationId xmlns:a16="http://schemas.microsoft.com/office/drawing/2014/main" id="{22203263-06E3-4003-876F-AFDEA47A026C}"/>
              </a:ext>
            </a:extLst>
          </p:cNvPr>
          <p:cNvSpPr>
            <a:spLocks noGrp="1"/>
          </p:cNvSpPr>
          <p:nvPr>
            <p:ph type="ftr" sz="quarter" idx="11"/>
          </p:nvPr>
        </p:nvSpPr>
        <p:spPr/>
        <p:txBody>
          <a:bodyPr/>
          <a:lstStyle/>
          <a:p>
            <a:r>
              <a:rPr lang="en-GB" dirty="0"/>
              <a:t>Copyright Sneha Ramji @2019</a:t>
            </a:r>
          </a:p>
        </p:txBody>
      </p:sp>
      <p:sp>
        <p:nvSpPr>
          <p:cNvPr id="5" name="Slide Number Placeholder 4">
            <a:extLst>
              <a:ext uri="{FF2B5EF4-FFF2-40B4-BE49-F238E27FC236}">
                <a16:creationId xmlns:a16="http://schemas.microsoft.com/office/drawing/2014/main" id="{D117DFA7-9194-41F8-87B8-6C0A6ECD3B5A}"/>
              </a:ext>
            </a:extLst>
          </p:cNvPr>
          <p:cNvSpPr>
            <a:spLocks noGrp="1"/>
          </p:cNvSpPr>
          <p:nvPr>
            <p:ph type="sldNum" sz="quarter" idx="12"/>
          </p:nvPr>
        </p:nvSpPr>
        <p:spPr/>
        <p:txBody>
          <a:bodyPr/>
          <a:lstStyle/>
          <a:p>
            <a:fld id="{D709BFDC-45E7-4EAA-B76D-C25BBEBF65C1}" type="slidenum">
              <a:rPr lang="en-GB" smtClean="0"/>
              <a:t>33</a:t>
            </a:fld>
            <a:endParaRPr lang="en-GB" dirty="0"/>
          </a:p>
        </p:txBody>
      </p:sp>
      <p:pic>
        <p:nvPicPr>
          <p:cNvPr id="7" name="Content Placeholder 9">
            <a:extLst>
              <a:ext uri="{FF2B5EF4-FFF2-40B4-BE49-F238E27FC236}">
                <a16:creationId xmlns:a16="http://schemas.microsoft.com/office/drawing/2014/main" id="{6B012247-AD89-439C-8CD2-D5C350B7B6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29" y="16241"/>
            <a:ext cx="2265185" cy="998367"/>
          </a:xfrm>
          <a:prstGeom prst="rect">
            <a:avLst/>
          </a:prstGeom>
        </p:spPr>
      </p:pic>
      <p:graphicFrame>
        <p:nvGraphicFramePr>
          <p:cNvPr id="8" name="Table 7">
            <a:extLst>
              <a:ext uri="{FF2B5EF4-FFF2-40B4-BE49-F238E27FC236}">
                <a16:creationId xmlns:a16="http://schemas.microsoft.com/office/drawing/2014/main" id="{BADC7A6F-1B6F-4B16-B5AE-B1BEEC0B6888}"/>
              </a:ext>
            </a:extLst>
          </p:cNvPr>
          <p:cNvGraphicFramePr>
            <a:graphicFrameLocks noGrp="1"/>
          </p:cNvGraphicFramePr>
          <p:nvPr/>
        </p:nvGraphicFramePr>
        <p:xfrm>
          <a:off x="539496" y="1481328"/>
          <a:ext cx="6153913" cy="6263397"/>
        </p:xfrm>
        <a:graphic>
          <a:graphicData uri="http://schemas.openxmlformats.org/drawingml/2006/table">
            <a:tbl>
              <a:tblPr>
                <a:tableStyleId>{5C22544A-7EE6-4342-B048-85BDC9FD1C3A}</a:tableStyleId>
              </a:tblPr>
              <a:tblGrid>
                <a:gridCol w="842499">
                  <a:extLst>
                    <a:ext uri="{9D8B030D-6E8A-4147-A177-3AD203B41FA5}">
                      <a16:colId xmlns:a16="http://schemas.microsoft.com/office/drawing/2014/main" val="3976454960"/>
                    </a:ext>
                  </a:extLst>
                </a:gridCol>
                <a:gridCol w="803421">
                  <a:extLst>
                    <a:ext uri="{9D8B030D-6E8A-4147-A177-3AD203B41FA5}">
                      <a16:colId xmlns:a16="http://schemas.microsoft.com/office/drawing/2014/main" val="2126317607"/>
                    </a:ext>
                  </a:extLst>
                </a:gridCol>
                <a:gridCol w="630936">
                  <a:extLst>
                    <a:ext uri="{9D8B030D-6E8A-4147-A177-3AD203B41FA5}">
                      <a16:colId xmlns:a16="http://schemas.microsoft.com/office/drawing/2014/main" val="218265365"/>
                    </a:ext>
                  </a:extLst>
                </a:gridCol>
                <a:gridCol w="1593760">
                  <a:extLst>
                    <a:ext uri="{9D8B030D-6E8A-4147-A177-3AD203B41FA5}">
                      <a16:colId xmlns:a16="http://schemas.microsoft.com/office/drawing/2014/main" val="1563652765"/>
                    </a:ext>
                  </a:extLst>
                </a:gridCol>
                <a:gridCol w="1085432">
                  <a:extLst>
                    <a:ext uri="{9D8B030D-6E8A-4147-A177-3AD203B41FA5}">
                      <a16:colId xmlns:a16="http://schemas.microsoft.com/office/drawing/2014/main" val="3673246043"/>
                    </a:ext>
                  </a:extLst>
                </a:gridCol>
                <a:gridCol w="1197865">
                  <a:extLst>
                    <a:ext uri="{9D8B030D-6E8A-4147-A177-3AD203B41FA5}">
                      <a16:colId xmlns:a16="http://schemas.microsoft.com/office/drawing/2014/main" val="2061490615"/>
                    </a:ext>
                  </a:extLst>
                </a:gridCol>
              </a:tblGrid>
              <a:tr h="192840">
                <a:tc>
                  <a:txBody>
                    <a:bodyPr/>
                    <a:lstStyle/>
                    <a:p>
                      <a:pPr algn="l" fontAlgn="b"/>
                      <a:r>
                        <a:rPr lang="en-GB" sz="1600" u="none" strike="noStrike" dirty="0">
                          <a:effectLst/>
                        </a:rPr>
                        <a:t>Date </a:t>
                      </a:r>
                      <a:endParaRPr lang="en-GB" sz="1600" b="1" i="0" u="none" strike="noStrike" dirty="0">
                        <a:solidFill>
                          <a:srgbClr val="000000"/>
                        </a:solidFill>
                        <a:effectLst/>
                        <a:latin typeface="Arial" panose="020B0604020202020204" pitchFamily="34" charset="0"/>
                      </a:endParaRPr>
                    </a:p>
                  </a:txBody>
                  <a:tcPr marL="4605" marR="4605" marT="4605" marB="0" anchor="b">
                    <a:solidFill>
                      <a:srgbClr val="9F5FCF"/>
                    </a:solidFill>
                  </a:tcPr>
                </a:tc>
                <a:tc>
                  <a:txBody>
                    <a:bodyPr/>
                    <a:lstStyle/>
                    <a:p>
                      <a:pPr algn="l" fontAlgn="b"/>
                      <a:r>
                        <a:rPr lang="en-GB" sz="1600" u="none" strike="noStrike" dirty="0">
                          <a:effectLst/>
                        </a:rPr>
                        <a:t>Duration </a:t>
                      </a:r>
                      <a:endParaRPr lang="en-GB" sz="1600" b="1" i="0" u="none" strike="noStrike" dirty="0">
                        <a:solidFill>
                          <a:srgbClr val="000000"/>
                        </a:solidFill>
                        <a:effectLst/>
                        <a:latin typeface="Arial" panose="020B0604020202020204" pitchFamily="34" charset="0"/>
                      </a:endParaRPr>
                    </a:p>
                  </a:txBody>
                  <a:tcPr marL="4605" marR="4605" marT="4605" marB="0" anchor="b">
                    <a:solidFill>
                      <a:srgbClr val="9F5FCF"/>
                    </a:solidFill>
                  </a:tcPr>
                </a:tc>
                <a:tc>
                  <a:txBody>
                    <a:bodyPr/>
                    <a:lstStyle/>
                    <a:p>
                      <a:pPr algn="l" fontAlgn="b"/>
                      <a:r>
                        <a:rPr lang="en-GB" sz="1600" u="none" strike="noStrike" dirty="0">
                          <a:effectLst/>
                        </a:rPr>
                        <a:t>Issue </a:t>
                      </a:r>
                      <a:endParaRPr lang="en-GB" sz="1600" b="1" i="0" u="none" strike="noStrike" dirty="0">
                        <a:solidFill>
                          <a:srgbClr val="000000"/>
                        </a:solidFill>
                        <a:effectLst/>
                        <a:latin typeface="Arial" panose="020B0604020202020204" pitchFamily="34" charset="0"/>
                      </a:endParaRPr>
                    </a:p>
                  </a:txBody>
                  <a:tcPr marL="4605" marR="4605" marT="4605" marB="0" anchor="b">
                    <a:solidFill>
                      <a:srgbClr val="9F5FCF"/>
                    </a:solidFill>
                  </a:tcPr>
                </a:tc>
                <a:tc>
                  <a:txBody>
                    <a:bodyPr/>
                    <a:lstStyle/>
                    <a:p>
                      <a:pPr algn="l" fontAlgn="b"/>
                      <a:r>
                        <a:rPr lang="en-GB" sz="1600" u="none" strike="noStrike" dirty="0">
                          <a:effectLst/>
                        </a:rPr>
                        <a:t>Observations </a:t>
                      </a:r>
                      <a:endParaRPr lang="en-GB" sz="1600" b="1" i="0" u="none" strike="noStrike" dirty="0">
                        <a:solidFill>
                          <a:srgbClr val="000000"/>
                        </a:solidFill>
                        <a:effectLst/>
                        <a:latin typeface="Arial" panose="020B0604020202020204" pitchFamily="34" charset="0"/>
                      </a:endParaRPr>
                    </a:p>
                  </a:txBody>
                  <a:tcPr marL="4605" marR="4605" marT="4605" marB="0" anchor="b">
                    <a:solidFill>
                      <a:srgbClr val="9F5FCF"/>
                    </a:solidFill>
                  </a:tcPr>
                </a:tc>
                <a:tc>
                  <a:txBody>
                    <a:bodyPr/>
                    <a:lstStyle/>
                    <a:p>
                      <a:pPr algn="l" fontAlgn="b"/>
                      <a:r>
                        <a:rPr lang="en-GB" sz="1600" u="none" strike="noStrike" dirty="0">
                          <a:effectLst/>
                        </a:rPr>
                        <a:t>Result </a:t>
                      </a:r>
                      <a:endParaRPr lang="en-GB" sz="1600" b="1" i="0" u="none" strike="noStrike" dirty="0">
                        <a:solidFill>
                          <a:srgbClr val="000000"/>
                        </a:solidFill>
                        <a:effectLst/>
                        <a:latin typeface="Arial" panose="020B0604020202020204" pitchFamily="34" charset="0"/>
                      </a:endParaRPr>
                    </a:p>
                  </a:txBody>
                  <a:tcPr marL="4605" marR="4605" marT="4605" marB="0" anchor="b">
                    <a:solidFill>
                      <a:srgbClr val="9F5FCF"/>
                    </a:solidFill>
                  </a:tcPr>
                </a:tc>
                <a:tc>
                  <a:txBody>
                    <a:bodyPr/>
                    <a:lstStyle/>
                    <a:p>
                      <a:pPr algn="l" fontAlgn="b"/>
                      <a:r>
                        <a:rPr lang="en-GB" sz="1600" u="none" strike="noStrike" dirty="0">
                          <a:effectLst/>
                        </a:rPr>
                        <a:t>Learning</a:t>
                      </a:r>
                      <a:endParaRPr lang="en-GB" sz="1600" b="1" i="0" u="none" strike="noStrike" dirty="0">
                        <a:solidFill>
                          <a:srgbClr val="000000"/>
                        </a:solidFill>
                        <a:effectLst/>
                        <a:latin typeface="Arial" panose="020B0604020202020204" pitchFamily="34" charset="0"/>
                      </a:endParaRPr>
                    </a:p>
                  </a:txBody>
                  <a:tcPr marL="4605" marR="4605" marT="4605" marB="0" anchor="b">
                    <a:solidFill>
                      <a:srgbClr val="9F5FCF"/>
                    </a:solidFill>
                  </a:tcPr>
                </a:tc>
                <a:extLst>
                  <a:ext uri="{0D108BD9-81ED-4DB2-BD59-A6C34878D82A}">
                    <a16:rowId xmlns:a16="http://schemas.microsoft.com/office/drawing/2014/main" val="3123638956"/>
                  </a:ext>
                </a:extLst>
              </a:tr>
              <a:tr h="757152">
                <a:tc>
                  <a:txBody>
                    <a:bodyPr/>
                    <a:lstStyle/>
                    <a:p>
                      <a:pPr algn="l" fontAlgn="b"/>
                      <a:r>
                        <a:rPr lang="en-GB" sz="1200" u="none" strike="noStrike" dirty="0">
                          <a:effectLst/>
                        </a:rPr>
                        <a:t>5th July 2019 </a:t>
                      </a:r>
                      <a:endParaRPr lang="en-GB" sz="1200" b="0" i="0" u="none" strike="noStrike" dirty="0">
                        <a:solidFill>
                          <a:srgbClr val="000000"/>
                        </a:solidFill>
                        <a:effectLst/>
                        <a:latin typeface="Arial" panose="020B0604020202020204" pitchFamily="34" charset="0"/>
                      </a:endParaRPr>
                    </a:p>
                  </a:txBody>
                  <a:tcPr marL="4605" marR="4605" marT="4605" marB="0" anchor="b"/>
                </a:tc>
                <a:tc>
                  <a:txBody>
                    <a:bodyPr/>
                    <a:lstStyle/>
                    <a:p>
                      <a:pPr algn="l" fontAlgn="b"/>
                      <a:r>
                        <a:rPr lang="en-GB" sz="1200" u="none" strike="noStrike">
                          <a:effectLst/>
                        </a:rPr>
                        <a:t>30 mins </a:t>
                      </a:r>
                      <a:endParaRPr lang="en-GB" sz="12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1200" u="none" strike="noStrike">
                          <a:effectLst/>
                        </a:rPr>
                        <a:t>Bad Back </a:t>
                      </a:r>
                      <a:endParaRPr lang="en-GB" sz="12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1200" u="none" strike="noStrike" dirty="0">
                          <a:effectLst/>
                        </a:rPr>
                        <a:t>The heart and sacral chakra appear to be out of balance</a:t>
                      </a:r>
                      <a:endParaRPr lang="en-GB" sz="1200" b="0" i="0" u="none" strike="noStrike" dirty="0">
                        <a:solidFill>
                          <a:srgbClr val="000000"/>
                        </a:solidFill>
                        <a:effectLst/>
                        <a:latin typeface="Arial" panose="020B0604020202020204" pitchFamily="34" charset="0"/>
                      </a:endParaRPr>
                    </a:p>
                  </a:txBody>
                  <a:tcPr marL="4605" marR="4605" marT="4605" marB="0" anchor="b"/>
                </a:tc>
                <a:tc>
                  <a:txBody>
                    <a:bodyPr/>
                    <a:lstStyle/>
                    <a:p>
                      <a:pPr algn="l" fontAlgn="b"/>
                      <a:r>
                        <a:rPr lang="en-GB" sz="1200" u="none" strike="noStrike" dirty="0">
                          <a:effectLst/>
                        </a:rPr>
                        <a:t>Client felt relaxed and pain reduced. </a:t>
                      </a:r>
                      <a:endParaRPr lang="en-GB" sz="1200" b="0" i="0" u="none" strike="noStrike" dirty="0">
                        <a:solidFill>
                          <a:srgbClr val="000000"/>
                        </a:solidFill>
                        <a:effectLst/>
                        <a:latin typeface="Arial" panose="020B0604020202020204" pitchFamily="34" charset="0"/>
                      </a:endParaRPr>
                    </a:p>
                  </a:txBody>
                  <a:tcPr marL="4605" marR="4605" marT="4605" marB="0" anchor="b"/>
                </a:tc>
                <a:tc>
                  <a:txBody>
                    <a:bodyPr/>
                    <a:lstStyle/>
                    <a:p>
                      <a:pPr algn="l" fontAlgn="b"/>
                      <a:r>
                        <a:rPr lang="en-GB" sz="1200" u="none" strike="noStrike" dirty="0">
                          <a:effectLst/>
                        </a:rPr>
                        <a:t>Pain was from an emotional upset</a:t>
                      </a:r>
                      <a:endParaRPr lang="en-GB" sz="1200" b="0" i="0" u="none" strike="noStrike" dirty="0">
                        <a:solidFill>
                          <a:srgbClr val="000000"/>
                        </a:solidFill>
                        <a:effectLst/>
                        <a:latin typeface="Arial" panose="020B0604020202020204" pitchFamily="34" charset="0"/>
                      </a:endParaRPr>
                    </a:p>
                  </a:txBody>
                  <a:tcPr marL="4605" marR="4605" marT="4605" marB="0" anchor="b"/>
                </a:tc>
                <a:extLst>
                  <a:ext uri="{0D108BD9-81ED-4DB2-BD59-A6C34878D82A}">
                    <a16:rowId xmlns:a16="http://schemas.microsoft.com/office/drawing/2014/main" val="62774149"/>
                  </a:ext>
                </a:extLst>
              </a:tr>
              <a:tr h="292100">
                <a:tc>
                  <a:txBody>
                    <a:bodyPr/>
                    <a:lstStyle/>
                    <a:p>
                      <a:pPr algn="l" fontAlgn="b"/>
                      <a:r>
                        <a:rPr lang="en-GB" sz="700" u="none" strike="noStrike" dirty="0">
                          <a:effectLst/>
                        </a:rPr>
                        <a:t> </a:t>
                      </a:r>
                      <a:endParaRPr lang="en-GB" sz="700" b="0" i="0" u="none" strike="noStrike" dirty="0">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extLst>
                  <a:ext uri="{0D108BD9-81ED-4DB2-BD59-A6C34878D82A}">
                    <a16:rowId xmlns:a16="http://schemas.microsoft.com/office/drawing/2014/main" val="2484025279"/>
                  </a:ext>
                </a:extLst>
              </a:tr>
              <a:tr h="292100">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extLst>
                  <a:ext uri="{0D108BD9-81ED-4DB2-BD59-A6C34878D82A}">
                    <a16:rowId xmlns:a16="http://schemas.microsoft.com/office/drawing/2014/main" val="2821567296"/>
                  </a:ext>
                </a:extLst>
              </a:tr>
              <a:tr h="292100">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extLst>
                  <a:ext uri="{0D108BD9-81ED-4DB2-BD59-A6C34878D82A}">
                    <a16:rowId xmlns:a16="http://schemas.microsoft.com/office/drawing/2014/main" val="1670033639"/>
                  </a:ext>
                </a:extLst>
              </a:tr>
              <a:tr h="292100">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extLst>
                  <a:ext uri="{0D108BD9-81ED-4DB2-BD59-A6C34878D82A}">
                    <a16:rowId xmlns:a16="http://schemas.microsoft.com/office/drawing/2014/main" val="2991520477"/>
                  </a:ext>
                </a:extLst>
              </a:tr>
              <a:tr h="292100">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extLst>
                  <a:ext uri="{0D108BD9-81ED-4DB2-BD59-A6C34878D82A}">
                    <a16:rowId xmlns:a16="http://schemas.microsoft.com/office/drawing/2014/main" val="3170338812"/>
                  </a:ext>
                </a:extLst>
              </a:tr>
              <a:tr h="292100">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extLst>
                  <a:ext uri="{0D108BD9-81ED-4DB2-BD59-A6C34878D82A}">
                    <a16:rowId xmlns:a16="http://schemas.microsoft.com/office/drawing/2014/main" val="555488491"/>
                  </a:ext>
                </a:extLst>
              </a:tr>
              <a:tr h="292100">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extLst>
                  <a:ext uri="{0D108BD9-81ED-4DB2-BD59-A6C34878D82A}">
                    <a16:rowId xmlns:a16="http://schemas.microsoft.com/office/drawing/2014/main" val="731819"/>
                  </a:ext>
                </a:extLst>
              </a:tr>
              <a:tr h="292100">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extLst>
                  <a:ext uri="{0D108BD9-81ED-4DB2-BD59-A6C34878D82A}">
                    <a16:rowId xmlns:a16="http://schemas.microsoft.com/office/drawing/2014/main" val="575137687"/>
                  </a:ext>
                </a:extLst>
              </a:tr>
              <a:tr h="292100">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extLst>
                  <a:ext uri="{0D108BD9-81ED-4DB2-BD59-A6C34878D82A}">
                    <a16:rowId xmlns:a16="http://schemas.microsoft.com/office/drawing/2014/main" val="2501514612"/>
                  </a:ext>
                </a:extLst>
              </a:tr>
              <a:tr h="292100">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extLst>
                  <a:ext uri="{0D108BD9-81ED-4DB2-BD59-A6C34878D82A}">
                    <a16:rowId xmlns:a16="http://schemas.microsoft.com/office/drawing/2014/main" val="2403365121"/>
                  </a:ext>
                </a:extLst>
              </a:tr>
              <a:tr h="292100">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extLst>
                  <a:ext uri="{0D108BD9-81ED-4DB2-BD59-A6C34878D82A}">
                    <a16:rowId xmlns:a16="http://schemas.microsoft.com/office/drawing/2014/main" val="2438593905"/>
                  </a:ext>
                </a:extLst>
              </a:tr>
              <a:tr h="292100">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dirty="0">
                          <a:effectLst/>
                        </a:rPr>
                        <a:t> </a:t>
                      </a:r>
                      <a:endParaRPr lang="en-GB" sz="700" b="0" i="0" u="none" strike="noStrike" dirty="0">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extLst>
                  <a:ext uri="{0D108BD9-81ED-4DB2-BD59-A6C34878D82A}">
                    <a16:rowId xmlns:a16="http://schemas.microsoft.com/office/drawing/2014/main" val="3515677215"/>
                  </a:ext>
                </a:extLst>
              </a:tr>
              <a:tr h="292100">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extLst>
                  <a:ext uri="{0D108BD9-81ED-4DB2-BD59-A6C34878D82A}">
                    <a16:rowId xmlns:a16="http://schemas.microsoft.com/office/drawing/2014/main" val="2861762636"/>
                  </a:ext>
                </a:extLst>
              </a:tr>
              <a:tr h="292100">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extLst>
                  <a:ext uri="{0D108BD9-81ED-4DB2-BD59-A6C34878D82A}">
                    <a16:rowId xmlns:a16="http://schemas.microsoft.com/office/drawing/2014/main" val="2157890831"/>
                  </a:ext>
                </a:extLst>
              </a:tr>
              <a:tr h="292100">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extLst>
                  <a:ext uri="{0D108BD9-81ED-4DB2-BD59-A6C34878D82A}">
                    <a16:rowId xmlns:a16="http://schemas.microsoft.com/office/drawing/2014/main" val="553463772"/>
                  </a:ext>
                </a:extLst>
              </a:tr>
              <a:tr h="292100">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extLst>
                  <a:ext uri="{0D108BD9-81ED-4DB2-BD59-A6C34878D82A}">
                    <a16:rowId xmlns:a16="http://schemas.microsoft.com/office/drawing/2014/main" val="4036292568"/>
                  </a:ext>
                </a:extLst>
              </a:tr>
              <a:tr h="292100">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extLst>
                  <a:ext uri="{0D108BD9-81ED-4DB2-BD59-A6C34878D82A}">
                    <a16:rowId xmlns:a16="http://schemas.microsoft.com/office/drawing/2014/main" val="3135490913"/>
                  </a:ext>
                </a:extLst>
              </a:tr>
              <a:tr h="292100">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dirty="0">
                          <a:effectLst/>
                        </a:rPr>
                        <a:t> </a:t>
                      </a:r>
                      <a:endParaRPr lang="en-GB" sz="700" b="0" i="0" u="none" strike="noStrike" dirty="0">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a:effectLst/>
                        </a:rPr>
                        <a:t> </a:t>
                      </a:r>
                      <a:endParaRPr lang="en-GB" sz="700" b="0" i="0" u="none" strike="noStrike">
                        <a:solidFill>
                          <a:srgbClr val="000000"/>
                        </a:solidFill>
                        <a:effectLst/>
                        <a:latin typeface="Arial" panose="020B0604020202020204" pitchFamily="34" charset="0"/>
                      </a:endParaRPr>
                    </a:p>
                  </a:txBody>
                  <a:tcPr marL="4605" marR="4605" marT="4605" marB="0" anchor="b"/>
                </a:tc>
                <a:tc>
                  <a:txBody>
                    <a:bodyPr/>
                    <a:lstStyle/>
                    <a:p>
                      <a:pPr algn="l" fontAlgn="b"/>
                      <a:r>
                        <a:rPr lang="en-GB" sz="700" u="none" strike="noStrike" dirty="0">
                          <a:effectLst/>
                        </a:rPr>
                        <a:t> </a:t>
                      </a:r>
                      <a:endParaRPr lang="en-GB" sz="700" b="0" i="0" u="none" strike="noStrike" dirty="0">
                        <a:solidFill>
                          <a:srgbClr val="000000"/>
                        </a:solidFill>
                        <a:effectLst/>
                        <a:latin typeface="Arial" panose="020B0604020202020204" pitchFamily="34" charset="0"/>
                      </a:endParaRPr>
                    </a:p>
                  </a:txBody>
                  <a:tcPr marL="4605" marR="4605" marT="4605" marB="0" anchor="b"/>
                </a:tc>
                <a:extLst>
                  <a:ext uri="{0D108BD9-81ED-4DB2-BD59-A6C34878D82A}">
                    <a16:rowId xmlns:a16="http://schemas.microsoft.com/office/drawing/2014/main" val="535697695"/>
                  </a:ext>
                </a:extLst>
              </a:tr>
            </a:tbl>
          </a:graphicData>
        </a:graphic>
      </p:graphicFrame>
    </p:spTree>
    <p:extLst>
      <p:ext uri="{BB962C8B-B14F-4D97-AF65-F5344CB8AC3E}">
        <p14:creationId xmlns:p14="http://schemas.microsoft.com/office/powerpoint/2010/main" val="2793743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7A8D2-4D15-4B05-9C83-CE66E3FE47A5}"/>
              </a:ext>
            </a:extLst>
          </p:cNvPr>
          <p:cNvSpPr>
            <a:spLocks noGrp="1"/>
          </p:cNvSpPr>
          <p:nvPr>
            <p:ph type="title"/>
          </p:nvPr>
        </p:nvSpPr>
        <p:spPr/>
        <p:txBody>
          <a:bodyPr/>
          <a:lstStyle/>
          <a:p>
            <a:pPr algn="ctr"/>
            <a:r>
              <a:rPr lang="en-GB" b="1" u="sng" dirty="0">
                <a:solidFill>
                  <a:srgbClr val="7030A0"/>
                </a:solidFill>
                <a:latin typeface="Times New Roman" panose="02020603050405020304" pitchFamily="18" charset="0"/>
                <a:cs typeface="Times New Roman" panose="02020603050405020304" pitchFamily="18" charset="0"/>
              </a:rPr>
              <a:t>Cho Ku Rei</a:t>
            </a:r>
            <a:br>
              <a:rPr lang="en-GB" b="1" u="sng" dirty="0">
                <a:solidFill>
                  <a:srgbClr val="7030A0"/>
                </a:solidFill>
                <a:latin typeface="Times New Roman" panose="02020603050405020304" pitchFamily="18" charset="0"/>
                <a:cs typeface="Times New Roman" panose="02020603050405020304" pitchFamily="18" charset="0"/>
              </a:rPr>
            </a:br>
            <a:r>
              <a:rPr lang="en-GB" sz="1575" b="1" u="sng" dirty="0">
                <a:solidFill>
                  <a:srgbClr val="7030A0"/>
                </a:solidFill>
                <a:latin typeface="Times New Roman" panose="02020603050405020304" pitchFamily="18" charset="0"/>
                <a:cs typeface="Times New Roman" panose="02020603050405020304" pitchFamily="18" charset="0"/>
              </a:rPr>
              <a:t>“Placing all the Powers of the universe Here”</a:t>
            </a:r>
          </a:p>
        </p:txBody>
      </p:sp>
      <p:sp>
        <p:nvSpPr>
          <p:cNvPr id="3" name="Content Placeholder 2">
            <a:extLst>
              <a:ext uri="{FF2B5EF4-FFF2-40B4-BE49-F238E27FC236}">
                <a16:creationId xmlns:a16="http://schemas.microsoft.com/office/drawing/2014/main" id="{B22EF699-4559-447D-9E78-35713C19FC5E}"/>
              </a:ext>
            </a:extLst>
          </p:cNvPr>
          <p:cNvSpPr>
            <a:spLocks noGrp="1"/>
          </p:cNvSpPr>
          <p:nvPr>
            <p:ph idx="1"/>
          </p:nvPr>
        </p:nvSpPr>
        <p:spPr>
          <a:xfrm>
            <a:off x="561632" y="3699357"/>
            <a:ext cx="5915025" cy="2187285"/>
          </a:xfrm>
        </p:spPr>
        <p:txBody>
          <a:bodyPr>
            <a:normAutofit/>
          </a:bodyPr>
          <a:lstStyle/>
          <a:p>
            <a:pPr marL="0" indent="0">
              <a:buNone/>
            </a:pPr>
            <a:r>
              <a:rPr lang="en-GB" dirty="0"/>
              <a:t> </a:t>
            </a:r>
          </a:p>
          <a:p>
            <a:endParaRPr lang="en-GB" dirty="0"/>
          </a:p>
        </p:txBody>
      </p:sp>
      <p:pic>
        <p:nvPicPr>
          <p:cNvPr id="6" name="Picture 5">
            <a:extLst>
              <a:ext uri="{FF2B5EF4-FFF2-40B4-BE49-F238E27FC236}">
                <a16:creationId xmlns:a16="http://schemas.microsoft.com/office/drawing/2014/main" id="{62738441-E8E4-4826-A7D8-02B69EF49F0A}"/>
              </a:ext>
            </a:extLst>
          </p:cNvPr>
          <p:cNvPicPr>
            <a:picLocks noChangeAspect="1"/>
          </p:cNvPicPr>
          <p:nvPr/>
        </p:nvPicPr>
        <p:blipFill rotWithShape="1">
          <a:blip r:embed="rId2">
            <a:extLst>
              <a:ext uri="{28A0092B-C50C-407E-A947-70E740481C1C}">
                <a14:useLocalDpi xmlns:a14="http://schemas.microsoft.com/office/drawing/2010/main" val="0"/>
              </a:ext>
            </a:extLst>
          </a:blip>
          <a:srcRect l="1459" t="27900" r="67778" b="27701"/>
          <a:stretch/>
        </p:blipFill>
        <p:spPr>
          <a:xfrm>
            <a:off x="471487" y="1279291"/>
            <a:ext cx="886619" cy="1697514"/>
          </a:xfrm>
          <a:prstGeom prst="rect">
            <a:avLst/>
          </a:prstGeom>
        </p:spPr>
      </p:pic>
      <p:sp>
        <p:nvSpPr>
          <p:cNvPr id="4" name="TextBox 3">
            <a:extLst>
              <a:ext uri="{FF2B5EF4-FFF2-40B4-BE49-F238E27FC236}">
                <a16:creationId xmlns:a16="http://schemas.microsoft.com/office/drawing/2014/main" id="{98E04B4C-955B-4274-8263-F9F5108B7410}"/>
              </a:ext>
            </a:extLst>
          </p:cNvPr>
          <p:cNvSpPr txBox="1"/>
          <p:nvPr/>
        </p:nvSpPr>
        <p:spPr>
          <a:xfrm>
            <a:off x="1300771" y="2011508"/>
            <a:ext cx="5638849" cy="5396029"/>
          </a:xfrm>
          <a:prstGeom prst="rect">
            <a:avLst/>
          </a:prstGeom>
          <a:noFill/>
        </p:spPr>
        <p:txBody>
          <a:bodyPr wrap="square" rtlCol="0">
            <a:spAutoFit/>
          </a:bodyPr>
          <a:lstStyle/>
          <a:p>
            <a:r>
              <a:rPr lang="en-GB" sz="1400" b="1" u="sng" dirty="0">
                <a:latin typeface="Times New Roman" panose="02020603050405020304" pitchFamily="18" charset="0"/>
                <a:cs typeface="Times New Roman" panose="02020603050405020304" pitchFamily="18" charset="0"/>
              </a:rPr>
              <a:t>Cho Ku Rei</a:t>
            </a:r>
          </a:p>
          <a:p>
            <a:endParaRPr lang="en-GB" sz="1400" u="sng" dirty="0">
              <a:latin typeface="Times New Roman" panose="02020603050405020304" pitchFamily="18" charset="0"/>
              <a:cs typeface="Times New Roman" panose="02020603050405020304" pitchFamily="18" charset="0"/>
            </a:endParaRPr>
          </a:p>
          <a:p>
            <a:r>
              <a:rPr lang="en-GB" sz="1400" dirty="0">
                <a:latin typeface="Times New Roman" panose="02020603050405020304" pitchFamily="18" charset="0"/>
                <a:cs typeface="Times New Roman" panose="02020603050405020304" pitchFamily="18" charset="0"/>
              </a:rPr>
              <a:t>The Power symbol – without this symbol it’s not possible to move from Reiki I to Reiki II. This gives power to the symbols. </a:t>
            </a:r>
          </a:p>
          <a:p>
            <a:endParaRPr lang="en-GB" sz="1400" dirty="0">
              <a:latin typeface="Times New Roman" panose="02020603050405020304" pitchFamily="18" charset="0"/>
              <a:cs typeface="Times New Roman" panose="02020603050405020304" pitchFamily="18" charset="0"/>
            </a:endParaRPr>
          </a:p>
          <a:p>
            <a:r>
              <a:rPr lang="en-GB" sz="1400" dirty="0">
                <a:latin typeface="Times New Roman" panose="02020603050405020304" pitchFamily="18" charset="0"/>
                <a:cs typeface="Times New Roman" panose="02020603050405020304" pitchFamily="18" charset="0"/>
              </a:rPr>
              <a:t>Cho Ku Rei (Show-Koo-Ray) Cho Ku Rei (CKR) is the Reiki power symbol. </a:t>
            </a:r>
          </a:p>
          <a:p>
            <a:endParaRPr lang="en-GB" sz="1400" dirty="0">
              <a:latin typeface="Times New Roman" panose="02020603050405020304" pitchFamily="18" charset="0"/>
              <a:cs typeface="Times New Roman" panose="02020603050405020304" pitchFamily="18" charset="0"/>
            </a:endParaRPr>
          </a:p>
          <a:p>
            <a:r>
              <a:rPr lang="en-GB" sz="1400" dirty="0">
                <a:latin typeface="Times New Roman" panose="02020603050405020304" pitchFamily="18" charset="0"/>
                <a:cs typeface="Times New Roman" panose="02020603050405020304" pitchFamily="18" charset="0"/>
              </a:rPr>
              <a:t>Cho Ku Rei has the following meaning: </a:t>
            </a:r>
          </a:p>
          <a:p>
            <a:r>
              <a:rPr lang="en-GB" sz="1400" dirty="0">
                <a:latin typeface="Times New Roman" panose="02020603050405020304" pitchFamily="18" charset="0"/>
                <a:cs typeface="Times New Roman" panose="02020603050405020304" pitchFamily="18" charset="0"/>
              </a:rPr>
              <a:t>Cho – To remove illusion in order to see truth </a:t>
            </a:r>
          </a:p>
          <a:p>
            <a:r>
              <a:rPr lang="en-GB" sz="1400" dirty="0">
                <a:latin typeface="Times New Roman" panose="02020603050405020304" pitchFamily="18" charset="0"/>
                <a:cs typeface="Times New Roman" panose="02020603050405020304" pitchFamily="18" charset="0"/>
              </a:rPr>
              <a:t>Ku– To penetrate </a:t>
            </a:r>
          </a:p>
          <a:p>
            <a:r>
              <a:rPr lang="en-GB" sz="1400" dirty="0">
                <a:latin typeface="Times New Roman" panose="02020603050405020304" pitchFamily="18" charset="0"/>
                <a:cs typeface="Times New Roman" panose="02020603050405020304" pitchFamily="18" charset="0"/>
              </a:rPr>
              <a:t>Rei – Universal, present everywhere </a:t>
            </a:r>
          </a:p>
          <a:p>
            <a:endParaRPr lang="en-GB" sz="1400" dirty="0">
              <a:latin typeface="Times New Roman" panose="02020603050405020304" pitchFamily="18" charset="0"/>
              <a:cs typeface="Times New Roman" panose="02020603050405020304" pitchFamily="18" charset="0"/>
            </a:endParaRPr>
          </a:p>
          <a:p>
            <a:r>
              <a:rPr lang="en-GB" sz="1400" b="1" u="sng" dirty="0">
                <a:latin typeface="Times New Roman" panose="02020603050405020304" pitchFamily="18" charset="0"/>
                <a:cs typeface="Times New Roman" panose="02020603050405020304" pitchFamily="18" charset="0"/>
              </a:rPr>
              <a:t>Cho Ku Rei</a:t>
            </a:r>
          </a:p>
          <a:p>
            <a:endParaRPr lang="en-GB" sz="1400" u="sng" dirty="0">
              <a:latin typeface="Times New Roman" panose="02020603050405020304" pitchFamily="18" charset="0"/>
              <a:cs typeface="Times New Roman" panose="02020603050405020304" pitchFamily="18" charset="0"/>
            </a:endParaRPr>
          </a:p>
          <a:p>
            <a:pPr marL="160728" indent="-160728">
              <a:buFont typeface="Arial" panose="020B0604020202020204" pitchFamily="34" charset="0"/>
              <a:buChar char="•"/>
            </a:pPr>
            <a:r>
              <a:rPr lang="en-GB" sz="1400" dirty="0">
                <a:latin typeface="Times New Roman" panose="02020603050405020304" pitchFamily="18" charset="0"/>
                <a:cs typeface="Times New Roman" panose="02020603050405020304" pitchFamily="18" charset="0"/>
              </a:rPr>
              <a:t>Magnify Reiki energy </a:t>
            </a:r>
          </a:p>
          <a:p>
            <a:pPr marL="160728" indent="-160728">
              <a:buFont typeface="Arial" panose="020B0604020202020204" pitchFamily="34" charset="0"/>
              <a:buChar char="•"/>
            </a:pPr>
            <a:r>
              <a:rPr lang="en-GB" sz="1400" dirty="0">
                <a:latin typeface="Times New Roman" panose="02020603050405020304" pitchFamily="18" charset="0"/>
                <a:cs typeface="Times New Roman" panose="02020603050405020304" pitchFamily="18" charset="0"/>
              </a:rPr>
              <a:t>Focus Reiki energy </a:t>
            </a:r>
          </a:p>
          <a:p>
            <a:pPr marL="160728" indent="-160728">
              <a:buFont typeface="Arial" panose="020B0604020202020204" pitchFamily="34" charset="0"/>
              <a:buChar char="•"/>
            </a:pPr>
            <a:r>
              <a:rPr lang="en-GB" sz="1400" dirty="0">
                <a:latin typeface="Times New Roman" panose="02020603050405020304" pitchFamily="18" charset="0"/>
                <a:cs typeface="Times New Roman" panose="02020603050405020304" pitchFamily="18" charset="0"/>
              </a:rPr>
              <a:t>Send Reiki energy to objects </a:t>
            </a:r>
          </a:p>
          <a:p>
            <a:pPr marL="160728" indent="-160728">
              <a:buFont typeface="Arial" panose="020B0604020202020204" pitchFamily="34" charset="0"/>
              <a:buChar char="•"/>
            </a:pPr>
            <a:r>
              <a:rPr lang="en-GB" sz="1400" dirty="0">
                <a:latin typeface="Times New Roman" panose="02020603050405020304" pitchFamily="18" charset="0"/>
                <a:cs typeface="Times New Roman" panose="02020603050405020304" pitchFamily="18" charset="0"/>
              </a:rPr>
              <a:t>Send Reiki energy to multiple people at a time </a:t>
            </a:r>
          </a:p>
          <a:p>
            <a:pPr marL="160728" indent="-160728">
              <a:buFont typeface="Arial" panose="020B0604020202020204" pitchFamily="34" charset="0"/>
              <a:buChar char="•"/>
            </a:pPr>
            <a:r>
              <a:rPr lang="en-GB" sz="1400" dirty="0">
                <a:latin typeface="Times New Roman" panose="02020603050405020304" pitchFamily="18" charset="0"/>
                <a:cs typeface="Times New Roman" panose="02020603050405020304" pitchFamily="18" charset="0"/>
              </a:rPr>
              <a:t>Shorten your Reiki sessions </a:t>
            </a:r>
          </a:p>
          <a:p>
            <a:endParaRPr lang="en-GB" sz="1400" dirty="0">
              <a:latin typeface="Times New Roman" panose="02020603050405020304" pitchFamily="18" charset="0"/>
              <a:cs typeface="Times New Roman" panose="02020603050405020304" pitchFamily="18" charset="0"/>
            </a:endParaRPr>
          </a:p>
          <a:p>
            <a:endParaRPr lang="en-GB" sz="1013" b="1" dirty="0"/>
          </a:p>
          <a:p>
            <a:endParaRPr lang="en-GB" sz="1013" dirty="0"/>
          </a:p>
          <a:p>
            <a:endParaRPr lang="en-GB" sz="1013" dirty="0"/>
          </a:p>
          <a:p>
            <a:endParaRPr lang="en-GB" sz="1013" dirty="0"/>
          </a:p>
          <a:p>
            <a:endParaRPr lang="en-GB" sz="1013" dirty="0"/>
          </a:p>
        </p:txBody>
      </p:sp>
      <p:pic>
        <p:nvPicPr>
          <p:cNvPr id="8" name="Picture 7">
            <a:extLst>
              <a:ext uri="{FF2B5EF4-FFF2-40B4-BE49-F238E27FC236}">
                <a16:creationId xmlns:a16="http://schemas.microsoft.com/office/drawing/2014/main" id="{C1030F7F-0E2D-49F8-B894-65FC8763CDE1}"/>
              </a:ext>
            </a:extLst>
          </p:cNvPr>
          <p:cNvPicPr>
            <a:picLocks noChangeAspect="1"/>
          </p:cNvPicPr>
          <p:nvPr/>
        </p:nvPicPr>
        <p:blipFill rotWithShape="1">
          <a:blip r:embed="rId2">
            <a:extLst>
              <a:ext uri="{28A0092B-C50C-407E-A947-70E740481C1C}">
                <a14:useLocalDpi xmlns:a14="http://schemas.microsoft.com/office/drawing/2010/main" val="0"/>
              </a:ext>
            </a:extLst>
          </a:blip>
          <a:srcRect l="1459" t="27900" r="67778" b="27701"/>
          <a:stretch/>
        </p:blipFill>
        <p:spPr>
          <a:xfrm>
            <a:off x="5113919" y="3723243"/>
            <a:ext cx="886619" cy="1697514"/>
          </a:xfrm>
          <a:prstGeom prst="rect">
            <a:avLst/>
          </a:prstGeom>
        </p:spPr>
      </p:pic>
      <p:sp>
        <p:nvSpPr>
          <p:cNvPr id="5" name="Footer Placeholder 4">
            <a:extLst>
              <a:ext uri="{FF2B5EF4-FFF2-40B4-BE49-F238E27FC236}">
                <a16:creationId xmlns:a16="http://schemas.microsoft.com/office/drawing/2014/main" id="{AB0633E5-A412-4496-9A10-5F053C79D8D8}"/>
              </a:ext>
            </a:extLst>
          </p:cNvPr>
          <p:cNvSpPr>
            <a:spLocks noGrp="1"/>
          </p:cNvSpPr>
          <p:nvPr>
            <p:ph type="ftr" sz="quarter" idx="11"/>
          </p:nvPr>
        </p:nvSpPr>
        <p:spPr/>
        <p:txBody>
          <a:bodyPr/>
          <a:lstStyle/>
          <a:p>
            <a:r>
              <a:rPr lang="en-GB"/>
              <a:t>Copyright Sneha Ramji @2019</a:t>
            </a:r>
            <a:endParaRPr lang="en-GB" dirty="0"/>
          </a:p>
        </p:txBody>
      </p:sp>
      <p:sp>
        <p:nvSpPr>
          <p:cNvPr id="7" name="Slide Number Placeholder 6">
            <a:extLst>
              <a:ext uri="{FF2B5EF4-FFF2-40B4-BE49-F238E27FC236}">
                <a16:creationId xmlns:a16="http://schemas.microsoft.com/office/drawing/2014/main" id="{CF7D736F-2DE1-49A8-BCB5-7C4385996F14}"/>
              </a:ext>
            </a:extLst>
          </p:cNvPr>
          <p:cNvSpPr>
            <a:spLocks noGrp="1"/>
          </p:cNvSpPr>
          <p:nvPr>
            <p:ph type="sldNum" sz="quarter" idx="12"/>
          </p:nvPr>
        </p:nvSpPr>
        <p:spPr/>
        <p:txBody>
          <a:bodyPr/>
          <a:lstStyle/>
          <a:p>
            <a:fld id="{D709BFDC-45E7-4EAA-B76D-C25BBEBF65C1}" type="slidenum">
              <a:rPr lang="en-GB" smtClean="0"/>
              <a:t>4</a:t>
            </a:fld>
            <a:endParaRPr lang="en-GB" dirty="0"/>
          </a:p>
        </p:txBody>
      </p:sp>
      <p:pic>
        <p:nvPicPr>
          <p:cNvPr id="10" name="Content Placeholder 9">
            <a:extLst>
              <a:ext uri="{FF2B5EF4-FFF2-40B4-BE49-F238E27FC236}">
                <a16:creationId xmlns:a16="http://schemas.microsoft.com/office/drawing/2014/main" id="{D5474F3B-F17B-4314-A046-7E7C24FA05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6287" y="141654"/>
            <a:ext cx="2115138" cy="932234"/>
          </a:xfrm>
          <a:prstGeom prst="rect">
            <a:avLst/>
          </a:prstGeom>
        </p:spPr>
      </p:pic>
    </p:spTree>
    <p:extLst>
      <p:ext uri="{BB962C8B-B14F-4D97-AF65-F5344CB8AC3E}">
        <p14:creationId xmlns:p14="http://schemas.microsoft.com/office/powerpoint/2010/main" val="1593516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7A8D2-4D15-4B05-9C83-CE66E3FE47A5}"/>
              </a:ext>
            </a:extLst>
          </p:cNvPr>
          <p:cNvSpPr>
            <a:spLocks noGrp="1"/>
          </p:cNvSpPr>
          <p:nvPr>
            <p:ph type="title"/>
          </p:nvPr>
        </p:nvSpPr>
        <p:spPr>
          <a:xfrm>
            <a:off x="538016" y="1101786"/>
            <a:ext cx="5915025" cy="1078917"/>
          </a:xfrm>
        </p:spPr>
        <p:txBody>
          <a:bodyPr>
            <a:normAutofit/>
          </a:bodyPr>
          <a:lstStyle/>
          <a:p>
            <a:pPr algn="ctr"/>
            <a:r>
              <a:rPr lang="en-GB" b="1" u="sng" dirty="0">
                <a:solidFill>
                  <a:srgbClr val="7030A0"/>
                </a:solidFill>
                <a:latin typeface="Times New Roman" panose="02020603050405020304" pitchFamily="18" charset="0"/>
                <a:cs typeface="Times New Roman" panose="02020603050405020304" pitchFamily="18" charset="0"/>
              </a:rPr>
              <a:t>Cho Ku Rei Uses</a:t>
            </a:r>
          </a:p>
        </p:txBody>
      </p:sp>
      <p:sp>
        <p:nvSpPr>
          <p:cNvPr id="3" name="Content Placeholder 2">
            <a:extLst>
              <a:ext uri="{FF2B5EF4-FFF2-40B4-BE49-F238E27FC236}">
                <a16:creationId xmlns:a16="http://schemas.microsoft.com/office/drawing/2014/main" id="{B22EF699-4559-447D-9E78-35713C19FC5E}"/>
              </a:ext>
            </a:extLst>
          </p:cNvPr>
          <p:cNvSpPr>
            <a:spLocks noGrp="1"/>
          </p:cNvSpPr>
          <p:nvPr>
            <p:ph idx="1"/>
          </p:nvPr>
        </p:nvSpPr>
        <p:spPr>
          <a:xfrm>
            <a:off x="561632" y="3699357"/>
            <a:ext cx="5915025" cy="2187285"/>
          </a:xfrm>
        </p:spPr>
        <p:txBody>
          <a:bodyPr>
            <a:normAutofit/>
          </a:bodyPr>
          <a:lstStyle/>
          <a:p>
            <a:pPr marL="0" indent="0">
              <a:buNone/>
            </a:pPr>
            <a:r>
              <a:rPr lang="en-GB" dirty="0"/>
              <a:t> </a:t>
            </a:r>
          </a:p>
          <a:p>
            <a:endParaRPr lang="en-GB" dirty="0"/>
          </a:p>
        </p:txBody>
      </p:sp>
      <p:pic>
        <p:nvPicPr>
          <p:cNvPr id="6" name="Picture 5">
            <a:extLst>
              <a:ext uri="{FF2B5EF4-FFF2-40B4-BE49-F238E27FC236}">
                <a16:creationId xmlns:a16="http://schemas.microsoft.com/office/drawing/2014/main" id="{62738441-E8E4-4826-A7D8-02B69EF49F0A}"/>
              </a:ext>
            </a:extLst>
          </p:cNvPr>
          <p:cNvPicPr>
            <a:picLocks noChangeAspect="1"/>
          </p:cNvPicPr>
          <p:nvPr/>
        </p:nvPicPr>
        <p:blipFill rotWithShape="1">
          <a:blip r:embed="rId2">
            <a:extLst>
              <a:ext uri="{28A0092B-C50C-407E-A947-70E740481C1C}">
                <a14:useLocalDpi xmlns:a14="http://schemas.microsoft.com/office/drawing/2010/main" val="0"/>
              </a:ext>
            </a:extLst>
          </a:blip>
          <a:srcRect l="1459" t="27900" r="67778" b="27701"/>
          <a:stretch/>
        </p:blipFill>
        <p:spPr>
          <a:xfrm>
            <a:off x="404959" y="716996"/>
            <a:ext cx="886619" cy="1697514"/>
          </a:xfrm>
          <a:prstGeom prst="rect">
            <a:avLst/>
          </a:prstGeom>
        </p:spPr>
      </p:pic>
      <p:sp>
        <p:nvSpPr>
          <p:cNvPr id="4" name="TextBox 3">
            <a:extLst>
              <a:ext uri="{FF2B5EF4-FFF2-40B4-BE49-F238E27FC236}">
                <a16:creationId xmlns:a16="http://schemas.microsoft.com/office/drawing/2014/main" id="{98E04B4C-955B-4274-8263-F9F5108B7410}"/>
              </a:ext>
            </a:extLst>
          </p:cNvPr>
          <p:cNvSpPr txBox="1"/>
          <p:nvPr/>
        </p:nvSpPr>
        <p:spPr>
          <a:xfrm>
            <a:off x="837808" y="1818137"/>
            <a:ext cx="5638849" cy="5325047"/>
          </a:xfrm>
          <a:prstGeom prst="rect">
            <a:avLst/>
          </a:prstGeom>
          <a:noFill/>
        </p:spPr>
        <p:txBody>
          <a:bodyPr wrap="square" rtlCol="0">
            <a:spAutoFit/>
          </a:bodyPr>
          <a:lstStyle/>
          <a:p>
            <a:endParaRPr lang="en-GB" sz="1400" b="1" dirty="0"/>
          </a:p>
          <a:p>
            <a:pPr marL="160728" indent="-160728">
              <a:buFont typeface="Arial" panose="020B0604020202020204" pitchFamily="34" charset="0"/>
              <a:buChar char="•"/>
            </a:pPr>
            <a:r>
              <a:rPr lang="en-GB" sz="1400" dirty="0">
                <a:latin typeface="Times New Roman" panose="02020603050405020304" pitchFamily="18" charset="0"/>
                <a:cs typeface="Times New Roman" panose="02020603050405020304" pitchFamily="18" charset="0"/>
              </a:rPr>
              <a:t>The CKR turns on the second degree Reiki energy. </a:t>
            </a:r>
          </a:p>
          <a:p>
            <a:pPr marL="160728" indent="-160728">
              <a:buFont typeface="Arial" panose="020B0604020202020204" pitchFamily="34" charset="0"/>
              <a:buChar char="•"/>
            </a:pPr>
            <a:r>
              <a:rPr lang="en-GB" sz="1400" dirty="0">
                <a:latin typeface="Times New Roman" panose="02020603050405020304" pitchFamily="18" charset="0"/>
                <a:cs typeface="Times New Roman" panose="02020603050405020304" pitchFamily="18" charset="0"/>
              </a:rPr>
              <a:t>Cho Ku Rei activates all of the Symbols and is the stepping stone from Reiki to II </a:t>
            </a:r>
          </a:p>
          <a:p>
            <a:pPr marL="160728" indent="-160728">
              <a:buFont typeface="Arial" panose="020B0604020202020204" pitchFamily="34" charset="0"/>
              <a:buChar char="•"/>
            </a:pPr>
            <a:r>
              <a:rPr lang="en-GB" sz="1400" dirty="0">
                <a:latin typeface="Times New Roman" panose="02020603050405020304" pitchFamily="18" charset="0"/>
                <a:cs typeface="Times New Roman" panose="02020603050405020304" pitchFamily="18" charset="0"/>
              </a:rPr>
              <a:t>Also known as the power symbol, it enhances the symbols and is used as a sandwich between all symbols. </a:t>
            </a:r>
          </a:p>
          <a:p>
            <a:pPr marL="160728" indent="-160728">
              <a:buFont typeface="Arial" panose="020B0604020202020204" pitchFamily="34" charset="0"/>
              <a:buChar char="•"/>
            </a:pPr>
            <a:r>
              <a:rPr lang="en-GB" sz="1400" dirty="0">
                <a:latin typeface="Times New Roman" panose="02020603050405020304" pitchFamily="18" charset="0"/>
                <a:cs typeface="Times New Roman" panose="02020603050405020304" pitchFamily="18" charset="0"/>
              </a:rPr>
              <a:t>Cho Ku Rei can be used to clear energies in your home</a:t>
            </a:r>
          </a:p>
          <a:p>
            <a:pPr marL="160728" indent="-160728">
              <a:buFont typeface="Arial" panose="020B0604020202020204" pitchFamily="34" charset="0"/>
              <a:buChar char="•"/>
            </a:pPr>
            <a:r>
              <a:rPr lang="en-GB" sz="1400" dirty="0">
                <a:latin typeface="Times New Roman" panose="02020603050405020304" pitchFamily="18" charset="0"/>
                <a:cs typeface="Times New Roman" panose="02020603050405020304" pitchFamily="18" charset="0"/>
              </a:rPr>
              <a:t>Cho Ku Rei can be used for protection on all levels - physically, mentally and emotionally</a:t>
            </a:r>
          </a:p>
          <a:p>
            <a:endParaRPr lang="en-GB" sz="1013" b="1" dirty="0">
              <a:latin typeface="Times New Roman" panose="02020603050405020304" pitchFamily="18" charset="0"/>
              <a:cs typeface="Times New Roman" panose="02020603050405020304" pitchFamily="18" charset="0"/>
            </a:endParaRPr>
          </a:p>
          <a:p>
            <a:r>
              <a:rPr lang="en-GB" sz="1050" b="1" u="sng" dirty="0">
                <a:solidFill>
                  <a:srgbClr val="7030A0"/>
                </a:solidFill>
                <a:latin typeface="Times New Roman" panose="02020603050405020304" pitchFamily="18" charset="0"/>
                <a:cs typeface="Times New Roman" panose="02020603050405020304" pitchFamily="18" charset="0"/>
              </a:rPr>
              <a:t>Drawing Cho Ku Rei</a:t>
            </a:r>
          </a:p>
          <a:p>
            <a:endParaRPr lang="en-GB" sz="1400" b="1" u="sng" dirty="0">
              <a:solidFill>
                <a:srgbClr val="7030A0"/>
              </a:solidFill>
              <a:latin typeface="Times New Roman" panose="02020603050405020304" pitchFamily="18" charset="0"/>
              <a:cs typeface="Times New Roman" panose="02020603050405020304" pitchFamily="18" charset="0"/>
            </a:endParaRPr>
          </a:p>
          <a:p>
            <a:endParaRPr lang="en-GB" sz="1400" dirty="0">
              <a:latin typeface="Times New Roman" panose="02020603050405020304" pitchFamily="18" charset="0"/>
              <a:cs typeface="Times New Roman" panose="02020603050405020304" pitchFamily="18" charset="0"/>
            </a:endParaRPr>
          </a:p>
          <a:p>
            <a:pPr marL="192873" indent="-192873">
              <a:buFont typeface="+mj-lt"/>
              <a:buAutoNum type="arabicPeriod"/>
            </a:pPr>
            <a:r>
              <a:rPr lang="en-GB" sz="1400" dirty="0">
                <a:latin typeface="Times New Roman" panose="02020603050405020304" pitchFamily="18" charset="0"/>
                <a:cs typeface="Times New Roman" panose="02020603050405020304" pitchFamily="18" charset="0"/>
              </a:rPr>
              <a:t>Draw a horizontal line from left to right. </a:t>
            </a:r>
          </a:p>
          <a:p>
            <a:pPr marL="192873" indent="-192873">
              <a:buAutoNum type="arabicPlain" startAt="2"/>
            </a:pPr>
            <a:r>
              <a:rPr lang="en-GB" sz="1400" dirty="0">
                <a:latin typeface="Times New Roman" panose="02020603050405020304" pitchFamily="18" charset="0"/>
                <a:cs typeface="Times New Roman" panose="02020603050405020304" pitchFamily="18" charset="0"/>
              </a:rPr>
              <a:t>Draw a vertical line from top to bottom.</a:t>
            </a:r>
          </a:p>
          <a:p>
            <a:pPr marL="192873" indent="-192873">
              <a:buAutoNum type="arabicPlain" startAt="2"/>
            </a:pPr>
            <a:r>
              <a:rPr lang="en-GB" sz="1400" dirty="0">
                <a:latin typeface="Times New Roman" panose="02020603050405020304" pitchFamily="18" charset="0"/>
                <a:cs typeface="Times New Roman" panose="02020603050405020304" pitchFamily="18" charset="0"/>
              </a:rPr>
              <a:t>Draw two and a half decreasing circles finishing on the vertical line as shown</a:t>
            </a:r>
          </a:p>
          <a:p>
            <a:pPr marL="192873" indent="-192873">
              <a:buAutoNum type="arabicPlain" startAt="2"/>
            </a:pPr>
            <a:endParaRPr lang="en-GB" sz="1400" b="1" u="sng" dirty="0">
              <a:solidFill>
                <a:srgbClr val="7030A0"/>
              </a:solidFill>
              <a:latin typeface="Times New Roman" panose="02020603050405020304" pitchFamily="18" charset="0"/>
              <a:cs typeface="Times New Roman" panose="02020603050405020304" pitchFamily="18" charset="0"/>
            </a:endParaRPr>
          </a:p>
          <a:p>
            <a:pPr marL="192873" indent="-192873">
              <a:buAutoNum type="arabicPlain" startAt="2"/>
            </a:pPr>
            <a:endParaRPr lang="en-GB" sz="1400" b="1" u="sng" dirty="0">
              <a:solidFill>
                <a:srgbClr val="7030A0"/>
              </a:solidFill>
            </a:endParaRPr>
          </a:p>
          <a:p>
            <a:endParaRPr lang="en-GB" sz="1050" b="1" u="sng" dirty="0">
              <a:solidFill>
                <a:srgbClr val="7030A0"/>
              </a:solidFill>
            </a:endParaRPr>
          </a:p>
          <a:p>
            <a:endParaRPr lang="en-GB" sz="1013" b="1" dirty="0"/>
          </a:p>
          <a:p>
            <a:endParaRPr lang="en-GB" sz="1013" b="1" dirty="0"/>
          </a:p>
          <a:p>
            <a:r>
              <a:rPr lang="en-GB" sz="1013" dirty="0"/>
              <a:t>.</a:t>
            </a:r>
          </a:p>
          <a:p>
            <a:endParaRPr lang="en-GB" sz="1013" dirty="0"/>
          </a:p>
          <a:p>
            <a:endParaRPr lang="en-GB" sz="1013" dirty="0"/>
          </a:p>
          <a:p>
            <a:endParaRPr lang="en-GB" sz="1013" dirty="0"/>
          </a:p>
          <a:p>
            <a:endParaRPr lang="en-GB" sz="1013" dirty="0"/>
          </a:p>
        </p:txBody>
      </p:sp>
      <p:pic>
        <p:nvPicPr>
          <p:cNvPr id="8" name="Picture 7">
            <a:extLst>
              <a:ext uri="{FF2B5EF4-FFF2-40B4-BE49-F238E27FC236}">
                <a16:creationId xmlns:a16="http://schemas.microsoft.com/office/drawing/2014/main" id="{C1030F7F-0E2D-49F8-B894-65FC8763CDE1}"/>
              </a:ext>
            </a:extLst>
          </p:cNvPr>
          <p:cNvPicPr>
            <a:picLocks noChangeAspect="1"/>
          </p:cNvPicPr>
          <p:nvPr/>
        </p:nvPicPr>
        <p:blipFill rotWithShape="1">
          <a:blip r:embed="rId2">
            <a:extLst>
              <a:ext uri="{28A0092B-C50C-407E-A947-70E740481C1C}">
                <a14:useLocalDpi xmlns:a14="http://schemas.microsoft.com/office/drawing/2010/main" val="0"/>
              </a:ext>
            </a:extLst>
          </a:blip>
          <a:srcRect l="1459" t="27900" r="67778" b="27701"/>
          <a:stretch/>
        </p:blipFill>
        <p:spPr>
          <a:xfrm>
            <a:off x="5228136" y="4916423"/>
            <a:ext cx="886619" cy="1697514"/>
          </a:xfrm>
          <a:prstGeom prst="rect">
            <a:avLst/>
          </a:prstGeom>
        </p:spPr>
      </p:pic>
      <p:sp>
        <p:nvSpPr>
          <p:cNvPr id="5" name="Footer Placeholder 4">
            <a:extLst>
              <a:ext uri="{FF2B5EF4-FFF2-40B4-BE49-F238E27FC236}">
                <a16:creationId xmlns:a16="http://schemas.microsoft.com/office/drawing/2014/main" id="{F65B3BBA-0104-401E-ADA2-81BB4B706FB3}"/>
              </a:ext>
            </a:extLst>
          </p:cNvPr>
          <p:cNvSpPr>
            <a:spLocks noGrp="1"/>
          </p:cNvSpPr>
          <p:nvPr>
            <p:ph type="ftr" sz="quarter" idx="11"/>
          </p:nvPr>
        </p:nvSpPr>
        <p:spPr/>
        <p:txBody>
          <a:bodyPr/>
          <a:lstStyle/>
          <a:p>
            <a:r>
              <a:rPr lang="en-GB"/>
              <a:t>Copyright Sneha Ramji @2019</a:t>
            </a:r>
            <a:endParaRPr lang="en-GB" dirty="0"/>
          </a:p>
        </p:txBody>
      </p:sp>
      <p:sp>
        <p:nvSpPr>
          <p:cNvPr id="9" name="Slide Number Placeholder 8">
            <a:extLst>
              <a:ext uri="{FF2B5EF4-FFF2-40B4-BE49-F238E27FC236}">
                <a16:creationId xmlns:a16="http://schemas.microsoft.com/office/drawing/2014/main" id="{AB809CFB-C059-4000-9D1C-242CBBA97965}"/>
              </a:ext>
            </a:extLst>
          </p:cNvPr>
          <p:cNvSpPr>
            <a:spLocks noGrp="1"/>
          </p:cNvSpPr>
          <p:nvPr>
            <p:ph type="sldNum" sz="quarter" idx="12"/>
          </p:nvPr>
        </p:nvSpPr>
        <p:spPr/>
        <p:txBody>
          <a:bodyPr/>
          <a:lstStyle/>
          <a:p>
            <a:fld id="{D709BFDC-45E7-4EAA-B76D-C25BBEBF65C1}" type="slidenum">
              <a:rPr lang="en-GB" smtClean="0"/>
              <a:t>5</a:t>
            </a:fld>
            <a:endParaRPr lang="en-GB" dirty="0"/>
          </a:p>
        </p:txBody>
      </p:sp>
      <p:pic>
        <p:nvPicPr>
          <p:cNvPr id="11" name="Picture 10">
            <a:extLst>
              <a:ext uri="{FF2B5EF4-FFF2-40B4-BE49-F238E27FC236}">
                <a16:creationId xmlns:a16="http://schemas.microsoft.com/office/drawing/2014/main" id="{F3C47558-95B6-4AFE-9DF4-77BA42D87D90}"/>
              </a:ext>
            </a:extLst>
          </p:cNvPr>
          <p:cNvPicPr>
            <a:picLocks noChangeAspect="1"/>
          </p:cNvPicPr>
          <p:nvPr/>
        </p:nvPicPr>
        <p:blipFill rotWithShape="1">
          <a:blip r:embed="rId3">
            <a:extLst>
              <a:ext uri="{28A0092B-C50C-407E-A947-70E740481C1C}">
                <a14:useLocalDpi xmlns:a14="http://schemas.microsoft.com/office/drawing/2010/main" val="0"/>
              </a:ext>
            </a:extLst>
          </a:blip>
          <a:srcRect l="68545" t="54401" b="9228"/>
          <a:stretch/>
        </p:blipFill>
        <p:spPr>
          <a:xfrm>
            <a:off x="837808" y="5459444"/>
            <a:ext cx="1770695" cy="2047388"/>
          </a:xfrm>
          <a:prstGeom prst="rect">
            <a:avLst/>
          </a:prstGeom>
        </p:spPr>
      </p:pic>
      <p:pic>
        <p:nvPicPr>
          <p:cNvPr id="12" name="Content Placeholder 9">
            <a:extLst>
              <a:ext uri="{FF2B5EF4-FFF2-40B4-BE49-F238E27FC236}">
                <a16:creationId xmlns:a16="http://schemas.microsoft.com/office/drawing/2014/main" id="{B98962B4-0AE8-4ED3-803C-BA95D60AA3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6287" y="141654"/>
            <a:ext cx="2115138" cy="932234"/>
          </a:xfrm>
          <a:prstGeom prst="rect">
            <a:avLst/>
          </a:prstGeom>
        </p:spPr>
      </p:pic>
    </p:spTree>
    <p:extLst>
      <p:ext uri="{BB962C8B-B14F-4D97-AF65-F5344CB8AC3E}">
        <p14:creationId xmlns:p14="http://schemas.microsoft.com/office/powerpoint/2010/main" val="1779972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7A8D2-4D15-4B05-9C83-CE66E3FE47A5}"/>
              </a:ext>
            </a:extLst>
          </p:cNvPr>
          <p:cNvSpPr>
            <a:spLocks noGrp="1"/>
          </p:cNvSpPr>
          <p:nvPr>
            <p:ph type="title"/>
          </p:nvPr>
        </p:nvSpPr>
        <p:spPr>
          <a:xfrm>
            <a:off x="199730" y="884571"/>
            <a:ext cx="5915025" cy="447728"/>
          </a:xfrm>
        </p:spPr>
        <p:txBody>
          <a:bodyPr>
            <a:normAutofit fontScale="90000"/>
          </a:bodyPr>
          <a:lstStyle/>
          <a:p>
            <a:pPr algn="ctr"/>
            <a:br>
              <a:rPr lang="en-GB" b="1" u="sng" dirty="0">
                <a:solidFill>
                  <a:srgbClr val="7030A0"/>
                </a:solidFill>
              </a:rPr>
            </a:br>
            <a:r>
              <a:rPr lang="en-GB" sz="2700" b="1" u="sng" dirty="0">
                <a:solidFill>
                  <a:srgbClr val="7030A0"/>
                </a:solidFill>
                <a:latin typeface="Times New Roman" panose="02020603050405020304" pitchFamily="18" charset="0"/>
                <a:cs typeface="Times New Roman" panose="02020603050405020304" pitchFamily="18" charset="0"/>
              </a:rPr>
              <a:t>Examples of Cho Ku Rei in Use</a:t>
            </a:r>
            <a:br>
              <a:rPr lang="en-GB" b="1" u="sng" dirty="0">
                <a:solidFill>
                  <a:srgbClr val="7030A0"/>
                </a:solidFill>
                <a:latin typeface="Times New Roman" panose="02020603050405020304" pitchFamily="18" charset="0"/>
                <a:cs typeface="Times New Roman" panose="02020603050405020304" pitchFamily="18" charset="0"/>
              </a:rPr>
            </a:br>
            <a:endParaRPr lang="en-GB" b="1" u="sng" dirty="0">
              <a:solidFill>
                <a:srgbClr val="7030A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22EF699-4559-447D-9E78-35713C19FC5E}"/>
              </a:ext>
            </a:extLst>
          </p:cNvPr>
          <p:cNvSpPr>
            <a:spLocks noGrp="1"/>
          </p:cNvSpPr>
          <p:nvPr>
            <p:ph idx="1"/>
          </p:nvPr>
        </p:nvSpPr>
        <p:spPr>
          <a:xfrm>
            <a:off x="561632" y="3699357"/>
            <a:ext cx="5915025" cy="2187285"/>
          </a:xfrm>
        </p:spPr>
        <p:txBody>
          <a:bodyPr>
            <a:normAutofit/>
          </a:bodyPr>
          <a:lstStyle/>
          <a:p>
            <a:pPr marL="0" indent="0">
              <a:buNone/>
            </a:pPr>
            <a:r>
              <a:rPr lang="en-GB" dirty="0"/>
              <a:t> </a:t>
            </a:r>
          </a:p>
          <a:p>
            <a:endParaRPr lang="en-GB" dirty="0"/>
          </a:p>
        </p:txBody>
      </p:sp>
      <p:pic>
        <p:nvPicPr>
          <p:cNvPr id="6" name="Picture 5">
            <a:extLst>
              <a:ext uri="{FF2B5EF4-FFF2-40B4-BE49-F238E27FC236}">
                <a16:creationId xmlns:a16="http://schemas.microsoft.com/office/drawing/2014/main" id="{62738441-E8E4-4826-A7D8-02B69EF49F0A}"/>
              </a:ext>
            </a:extLst>
          </p:cNvPr>
          <p:cNvPicPr>
            <a:picLocks noChangeAspect="1"/>
          </p:cNvPicPr>
          <p:nvPr/>
        </p:nvPicPr>
        <p:blipFill rotWithShape="1">
          <a:blip r:embed="rId2">
            <a:extLst>
              <a:ext uri="{28A0092B-C50C-407E-A947-70E740481C1C}">
                <a14:useLocalDpi xmlns:a14="http://schemas.microsoft.com/office/drawing/2010/main" val="0"/>
              </a:ext>
            </a:extLst>
          </a:blip>
          <a:srcRect l="1459" t="27900" r="67778" b="27701"/>
          <a:stretch/>
        </p:blipFill>
        <p:spPr>
          <a:xfrm>
            <a:off x="258461" y="-217337"/>
            <a:ext cx="906460" cy="1735500"/>
          </a:xfrm>
          <a:prstGeom prst="rect">
            <a:avLst/>
          </a:prstGeom>
        </p:spPr>
      </p:pic>
      <p:sp>
        <p:nvSpPr>
          <p:cNvPr id="4" name="TextBox 3">
            <a:extLst>
              <a:ext uri="{FF2B5EF4-FFF2-40B4-BE49-F238E27FC236}">
                <a16:creationId xmlns:a16="http://schemas.microsoft.com/office/drawing/2014/main" id="{98E04B4C-955B-4274-8263-F9F5108B7410}"/>
              </a:ext>
            </a:extLst>
          </p:cNvPr>
          <p:cNvSpPr txBox="1"/>
          <p:nvPr/>
        </p:nvSpPr>
        <p:spPr>
          <a:xfrm>
            <a:off x="475906" y="3699357"/>
            <a:ext cx="5638849" cy="1183466"/>
          </a:xfrm>
          <a:prstGeom prst="rect">
            <a:avLst/>
          </a:prstGeom>
          <a:noFill/>
        </p:spPr>
        <p:txBody>
          <a:bodyPr wrap="square" rtlCol="0">
            <a:spAutoFit/>
          </a:bodyPr>
          <a:lstStyle/>
          <a:p>
            <a:endParaRPr lang="en-GB" sz="1013" dirty="0"/>
          </a:p>
          <a:p>
            <a:pPr marL="192873" indent="-192873">
              <a:buAutoNum type="arabicPlain" startAt="3"/>
            </a:pPr>
            <a:endParaRPr lang="en-GB" sz="1013" dirty="0"/>
          </a:p>
          <a:p>
            <a:pPr marL="192873" indent="-192873">
              <a:buAutoNum type="arabicPlain" startAt="3"/>
            </a:pPr>
            <a:endParaRPr lang="en-GB" sz="1013" dirty="0"/>
          </a:p>
          <a:p>
            <a:endParaRPr lang="en-GB" sz="1013" dirty="0"/>
          </a:p>
          <a:p>
            <a:endParaRPr lang="en-GB" sz="1013" dirty="0"/>
          </a:p>
          <a:p>
            <a:endParaRPr lang="en-GB" sz="1013" dirty="0"/>
          </a:p>
          <a:p>
            <a:endParaRPr lang="en-GB" sz="1013" dirty="0"/>
          </a:p>
        </p:txBody>
      </p:sp>
      <p:pic>
        <p:nvPicPr>
          <p:cNvPr id="8" name="Picture 7">
            <a:extLst>
              <a:ext uri="{FF2B5EF4-FFF2-40B4-BE49-F238E27FC236}">
                <a16:creationId xmlns:a16="http://schemas.microsoft.com/office/drawing/2014/main" id="{C1030F7F-0E2D-49F8-B894-65FC8763CDE1}"/>
              </a:ext>
            </a:extLst>
          </p:cNvPr>
          <p:cNvPicPr>
            <a:picLocks noChangeAspect="1"/>
          </p:cNvPicPr>
          <p:nvPr/>
        </p:nvPicPr>
        <p:blipFill rotWithShape="1">
          <a:blip r:embed="rId3">
            <a:extLst>
              <a:ext uri="{28A0092B-C50C-407E-A947-70E740481C1C}">
                <a14:useLocalDpi xmlns:a14="http://schemas.microsoft.com/office/drawing/2010/main" val="0"/>
              </a:ext>
            </a:extLst>
          </a:blip>
          <a:srcRect l="1459" t="27900" r="67778" b="27701"/>
          <a:stretch/>
        </p:blipFill>
        <p:spPr>
          <a:xfrm>
            <a:off x="5824154" y="7249881"/>
            <a:ext cx="886619" cy="1697514"/>
          </a:xfrm>
          <a:prstGeom prst="rect">
            <a:avLst/>
          </a:prstGeom>
        </p:spPr>
      </p:pic>
      <p:sp>
        <p:nvSpPr>
          <p:cNvPr id="5" name="TextBox 4">
            <a:extLst>
              <a:ext uri="{FF2B5EF4-FFF2-40B4-BE49-F238E27FC236}">
                <a16:creationId xmlns:a16="http://schemas.microsoft.com/office/drawing/2014/main" id="{C5539106-1CF3-4286-8DEC-0FB967F651F0}"/>
              </a:ext>
            </a:extLst>
          </p:cNvPr>
          <p:cNvSpPr txBox="1"/>
          <p:nvPr/>
        </p:nvSpPr>
        <p:spPr>
          <a:xfrm>
            <a:off x="411170" y="1237341"/>
            <a:ext cx="5703585" cy="8217634"/>
          </a:xfrm>
          <a:prstGeom prst="rect">
            <a:avLst/>
          </a:prstGeom>
          <a:noFill/>
        </p:spPr>
        <p:txBody>
          <a:bodyPr wrap="square" rtlCol="0">
            <a:spAutoFit/>
          </a:bodyPr>
          <a:lstStyle/>
          <a:p>
            <a:pPr marL="160728" indent="-160728">
              <a:buFont typeface="Arial" panose="020B0604020202020204" pitchFamily="34" charset="0"/>
              <a:buChar char="•"/>
            </a:pPr>
            <a:r>
              <a:rPr lang="en-GB" sz="1600" dirty="0">
                <a:latin typeface="Times New Roman" panose="02020603050405020304" pitchFamily="18" charset="0"/>
                <a:cs typeface="Times New Roman" panose="02020603050405020304" pitchFamily="18" charset="0"/>
              </a:rPr>
              <a:t>Draw it in front of yourself or around yourself to make a protective shield which will protect you from all sorts of negative energies.</a:t>
            </a:r>
          </a:p>
          <a:p>
            <a:pPr marL="160728" indent="-160728">
              <a:buFont typeface="Arial" panose="020B0604020202020204" pitchFamily="34" charset="0"/>
              <a:buChar char="•"/>
            </a:pPr>
            <a:r>
              <a:rPr lang="en-GB" sz="1600" dirty="0">
                <a:latin typeface="Times New Roman" panose="02020603050405020304" pitchFamily="18" charset="0"/>
                <a:cs typeface="Times New Roman" panose="02020603050405020304" pitchFamily="18" charset="0"/>
              </a:rPr>
              <a:t>Draw on Food to remove harmful effects of chemicals</a:t>
            </a:r>
          </a:p>
          <a:p>
            <a:pPr marL="160728" indent="-160728">
              <a:buFont typeface="Arial" panose="020B0604020202020204" pitchFamily="34" charset="0"/>
              <a:buChar char="•"/>
            </a:pPr>
            <a:r>
              <a:rPr lang="en-GB" sz="1600" dirty="0">
                <a:latin typeface="Times New Roman" panose="02020603050405020304" pitchFamily="18" charset="0"/>
                <a:cs typeface="Times New Roman" panose="02020603050405020304" pitchFamily="18" charset="0"/>
              </a:rPr>
              <a:t>Prevent yourself and your family from the harmful rays of TV, Microwave, Mobile and other such gadgets by drawing Cho Ku Rei over them.</a:t>
            </a:r>
          </a:p>
          <a:p>
            <a:pPr marL="160728" indent="-160728">
              <a:buFont typeface="Arial" panose="020B0604020202020204" pitchFamily="34" charset="0"/>
              <a:buChar char="•"/>
            </a:pPr>
            <a:r>
              <a:rPr lang="en-GB" sz="1600" dirty="0">
                <a:latin typeface="Times New Roman" panose="02020603050405020304" pitchFamily="18" charset="0"/>
                <a:cs typeface="Times New Roman" panose="02020603050405020304" pitchFamily="18" charset="0"/>
              </a:rPr>
              <a:t>Charge water using Cho Ku Rei </a:t>
            </a:r>
          </a:p>
          <a:p>
            <a:pPr marL="160728" indent="-160728">
              <a:buFont typeface="Arial" panose="020B0604020202020204" pitchFamily="34" charset="0"/>
              <a:buChar char="•"/>
            </a:pPr>
            <a:r>
              <a:rPr lang="en-GB" sz="1600" dirty="0">
                <a:latin typeface="Times New Roman" panose="02020603050405020304" pitchFamily="18" charset="0"/>
                <a:cs typeface="Times New Roman" panose="02020603050405020304" pitchFamily="18" charset="0"/>
              </a:rPr>
              <a:t>Draw it on the walls, ceilings, floor, corners, doors and windows of your home or work area to clear away all the harmful stagnant energies and purify them with positivity and abundance.</a:t>
            </a:r>
          </a:p>
          <a:p>
            <a:pPr marL="160728" indent="-160728">
              <a:buFont typeface="Arial" panose="020B0604020202020204" pitchFamily="34" charset="0"/>
              <a:buChar char="•"/>
            </a:pPr>
            <a:r>
              <a:rPr lang="en-GB" sz="1600" dirty="0">
                <a:latin typeface="Times New Roman" panose="02020603050405020304" pitchFamily="18" charset="0"/>
                <a:cs typeface="Times New Roman" panose="02020603050405020304" pitchFamily="18" charset="0"/>
              </a:rPr>
              <a:t>Draw it on your property to keep it safe and protected.</a:t>
            </a:r>
          </a:p>
          <a:p>
            <a:pPr marL="160728" indent="-160728">
              <a:buFont typeface="Arial" panose="020B0604020202020204" pitchFamily="34" charset="0"/>
              <a:buChar char="•"/>
            </a:pPr>
            <a:r>
              <a:rPr lang="en-GB" sz="1600" dirty="0">
                <a:latin typeface="Times New Roman" panose="02020603050405020304" pitchFamily="18" charset="0"/>
                <a:cs typeface="Times New Roman" panose="02020603050405020304" pitchFamily="18" charset="0"/>
              </a:rPr>
              <a:t>Draw Cho Ku Rei over your chakras to remove the blockages from them so that they can easily receive positive energy and higher guidance.</a:t>
            </a:r>
          </a:p>
          <a:p>
            <a:pPr marL="160728" indent="-160728">
              <a:buFont typeface="Arial" panose="020B0604020202020204" pitchFamily="34" charset="0"/>
              <a:buChar char="•"/>
            </a:pPr>
            <a:r>
              <a:rPr lang="en-GB" sz="1600" dirty="0">
                <a:latin typeface="Times New Roman" panose="02020603050405020304" pitchFamily="18" charset="0"/>
                <a:cs typeface="Times New Roman" panose="02020603050405020304" pitchFamily="18" charset="0"/>
              </a:rPr>
              <a:t>The palm of our hands carries many small chakras. Hence when we draw Cho Ku Rei on our palms, it clears the blockages, activates the minor chakras and amplifies the Reiki energy. So draw Cho Ku Rei on your palm, before you take Reiki for yourself and even before you give or send Reiki to others.</a:t>
            </a:r>
          </a:p>
          <a:p>
            <a:pPr marL="160728" indent="-160728">
              <a:buFont typeface="Arial" panose="020B0604020202020204" pitchFamily="34" charset="0"/>
              <a:buChar char="•"/>
            </a:pPr>
            <a:r>
              <a:rPr lang="en-GB" sz="1600" dirty="0">
                <a:latin typeface="Times New Roman" panose="02020603050405020304" pitchFamily="18" charset="0"/>
                <a:cs typeface="Times New Roman" panose="02020603050405020304" pitchFamily="18" charset="0"/>
              </a:rPr>
              <a:t>Cho Ku Rei helps to build confidence, contributes in reducing feelings of depression, anxiety, fears etc.</a:t>
            </a:r>
          </a:p>
          <a:p>
            <a:pPr marL="160728" indent="-160728">
              <a:buFont typeface="Arial" panose="020B0604020202020204" pitchFamily="34" charset="0"/>
              <a:buChar char="•"/>
            </a:pPr>
            <a:r>
              <a:rPr lang="en-GB" sz="1600" dirty="0">
                <a:latin typeface="Times New Roman" panose="02020603050405020304" pitchFamily="18" charset="0"/>
                <a:cs typeface="Times New Roman" panose="02020603050405020304" pitchFamily="18" charset="0"/>
              </a:rPr>
              <a:t>You can cleanse and charge your crystals and stones using Cho Ku Rei.</a:t>
            </a:r>
          </a:p>
          <a:p>
            <a:pPr marL="160728" indent="-160728">
              <a:buFont typeface="Arial" panose="020B0604020202020204" pitchFamily="34" charset="0"/>
              <a:buChar char="•"/>
            </a:pPr>
            <a:r>
              <a:rPr lang="en-GB" sz="1600" dirty="0">
                <a:latin typeface="Times New Roman" panose="02020603050405020304" pitchFamily="18" charset="0"/>
                <a:cs typeface="Times New Roman" panose="02020603050405020304" pitchFamily="18" charset="0"/>
              </a:rPr>
              <a:t>Cho Ku Rei used with Sei He Ki can clear and heal money related blockages, whereas Cho Ku Rei used with Hon Sha Ze </a:t>
            </a:r>
            <a:r>
              <a:rPr lang="en-GB" sz="1600" dirty="0" err="1">
                <a:latin typeface="Times New Roman" panose="02020603050405020304" pitchFamily="18" charset="0"/>
                <a:cs typeface="Times New Roman" panose="02020603050405020304" pitchFamily="18" charset="0"/>
              </a:rPr>
              <a:t>Sho</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Nen</a:t>
            </a:r>
            <a:r>
              <a:rPr lang="en-GB" sz="1600" dirty="0">
                <a:latin typeface="Times New Roman" panose="02020603050405020304" pitchFamily="18" charset="0"/>
                <a:cs typeface="Times New Roman" panose="02020603050405020304" pitchFamily="18" charset="0"/>
              </a:rPr>
              <a:t> can clear financial issue of your past and previous life as well. Drawing Cho Ku Rei on your finance related things like cheques,  debit/credit cards, wallets, jewellery, cupboard safe etc with an intention to create abundance.</a:t>
            </a:r>
          </a:p>
          <a:p>
            <a:pPr marL="160728" indent="-160728">
              <a:buFont typeface="Arial" panose="020B0604020202020204" pitchFamily="34" charset="0"/>
              <a:buChar char="•"/>
            </a:pPr>
            <a:r>
              <a:rPr lang="en-GB" sz="1600" dirty="0">
                <a:latin typeface="Times New Roman" panose="02020603050405020304" pitchFamily="18" charset="0"/>
                <a:cs typeface="Times New Roman" panose="02020603050405020304" pitchFamily="18" charset="0"/>
              </a:rPr>
              <a:t>Draw CKR on your Reiki box to help manifest the intentions faster.</a:t>
            </a:r>
          </a:p>
          <a:p>
            <a:endParaRPr lang="en-GB" sz="1600" dirty="0"/>
          </a:p>
        </p:txBody>
      </p:sp>
      <p:sp>
        <p:nvSpPr>
          <p:cNvPr id="7" name="Footer Placeholder 6">
            <a:extLst>
              <a:ext uri="{FF2B5EF4-FFF2-40B4-BE49-F238E27FC236}">
                <a16:creationId xmlns:a16="http://schemas.microsoft.com/office/drawing/2014/main" id="{2DBCC9A6-BBA5-4D65-8265-41374D3D2BB7}"/>
              </a:ext>
            </a:extLst>
          </p:cNvPr>
          <p:cNvSpPr>
            <a:spLocks noGrp="1"/>
          </p:cNvSpPr>
          <p:nvPr>
            <p:ph type="ftr" sz="quarter" idx="11"/>
          </p:nvPr>
        </p:nvSpPr>
        <p:spPr/>
        <p:txBody>
          <a:bodyPr/>
          <a:lstStyle/>
          <a:p>
            <a:r>
              <a:rPr lang="en-GB"/>
              <a:t>Copyright Sneha Ramji @2019</a:t>
            </a:r>
            <a:endParaRPr lang="en-GB" dirty="0"/>
          </a:p>
        </p:txBody>
      </p:sp>
      <p:sp>
        <p:nvSpPr>
          <p:cNvPr id="9" name="Slide Number Placeholder 8">
            <a:extLst>
              <a:ext uri="{FF2B5EF4-FFF2-40B4-BE49-F238E27FC236}">
                <a16:creationId xmlns:a16="http://schemas.microsoft.com/office/drawing/2014/main" id="{98573B3E-AED9-4F1F-BE0C-05C5325A831E}"/>
              </a:ext>
            </a:extLst>
          </p:cNvPr>
          <p:cNvSpPr>
            <a:spLocks noGrp="1"/>
          </p:cNvSpPr>
          <p:nvPr>
            <p:ph type="sldNum" sz="quarter" idx="12"/>
          </p:nvPr>
        </p:nvSpPr>
        <p:spPr/>
        <p:txBody>
          <a:bodyPr/>
          <a:lstStyle/>
          <a:p>
            <a:fld id="{D709BFDC-45E7-4EAA-B76D-C25BBEBF65C1}" type="slidenum">
              <a:rPr lang="en-GB" smtClean="0"/>
              <a:t>6</a:t>
            </a:fld>
            <a:endParaRPr lang="en-GB" dirty="0"/>
          </a:p>
        </p:txBody>
      </p:sp>
      <p:pic>
        <p:nvPicPr>
          <p:cNvPr id="11" name="Content Placeholder 9">
            <a:extLst>
              <a:ext uri="{FF2B5EF4-FFF2-40B4-BE49-F238E27FC236}">
                <a16:creationId xmlns:a16="http://schemas.microsoft.com/office/drawing/2014/main" id="{79B93083-AC27-4BD8-A5DB-127EF6FB70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5827" y="141654"/>
            <a:ext cx="1685598" cy="742917"/>
          </a:xfrm>
          <a:prstGeom prst="rect">
            <a:avLst/>
          </a:prstGeom>
        </p:spPr>
      </p:pic>
    </p:spTree>
    <p:extLst>
      <p:ext uri="{BB962C8B-B14F-4D97-AF65-F5344CB8AC3E}">
        <p14:creationId xmlns:p14="http://schemas.microsoft.com/office/powerpoint/2010/main" val="2062561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7A8D2-4D15-4B05-9C83-CE66E3FE47A5}"/>
              </a:ext>
            </a:extLst>
          </p:cNvPr>
          <p:cNvSpPr>
            <a:spLocks noGrp="1"/>
          </p:cNvSpPr>
          <p:nvPr>
            <p:ph type="title"/>
          </p:nvPr>
        </p:nvSpPr>
        <p:spPr/>
        <p:txBody>
          <a:bodyPr>
            <a:normAutofit/>
          </a:bodyPr>
          <a:lstStyle/>
          <a:p>
            <a:pPr algn="ctr"/>
            <a:r>
              <a:rPr lang="en-GB" b="1" u="sng" dirty="0">
                <a:solidFill>
                  <a:srgbClr val="7030A0"/>
                </a:solidFill>
                <a:latin typeface="Times New Roman" panose="02020603050405020304" pitchFamily="18" charset="0"/>
                <a:cs typeface="Times New Roman" panose="02020603050405020304" pitchFamily="18" charset="0"/>
              </a:rPr>
              <a:t>Sei He Ki</a:t>
            </a:r>
            <a:br>
              <a:rPr lang="en-GB" b="1" u="sng" dirty="0">
                <a:solidFill>
                  <a:srgbClr val="7030A0"/>
                </a:solidFill>
                <a:latin typeface="Times New Roman" panose="02020603050405020304" pitchFamily="18" charset="0"/>
                <a:cs typeface="Times New Roman" panose="02020603050405020304" pitchFamily="18" charset="0"/>
              </a:rPr>
            </a:br>
            <a:r>
              <a:rPr lang="en-GB" b="1" u="sng" dirty="0">
                <a:solidFill>
                  <a:srgbClr val="7030A0"/>
                </a:solidFill>
                <a:latin typeface="Times New Roman" panose="02020603050405020304" pitchFamily="18" charset="0"/>
                <a:cs typeface="Times New Roman" panose="02020603050405020304" pitchFamily="18" charset="0"/>
              </a:rPr>
              <a:t>"God and man become one".</a:t>
            </a:r>
            <a:br>
              <a:rPr lang="en-GB" b="1" u="sng" dirty="0">
                <a:solidFill>
                  <a:srgbClr val="7030A0"/>
                </a:solidFill>
              </a:rPr>
            </a:br>
            <a:endParaRPr lang="en-GB" sz="1575" b="1" u="sng" dirty="0">
              <a:solidFill>
                <a:srgbClr val="7030A0"/>
              </a:solidFill>
            </a:endParaRPr>
          </a:p>
        </p:txBody>
      </p:sp>
      <p:sp>
        <p:nvSpPr>
          <p:cNvPr id="3" name="Content Placeholder 2">
            <a:extLst>
              <a:ext uri="{FF2B5EF4-FFF2-40B4-BE49-F238E27FC236}">
                <a16:creationId xmlns:a16="http://schemas.microsoft.com/office/drawing/2014/main" id="{B22EF699-4559-447D-9E78-35713C19FC5E}"/>
              </a:ext>
            </a:extLst>
          </p:cNvPr>
          <p:cNvSpPr>
            <a:spLocks noGrp="1"/>
          </p:cNvSpPr>
          <p:nvPr>
            <p:ph idx="1"/>
          </p:nvPr>
        </p:nvSpPr>
        <p:spPr>
          <a:xfrm>
            <a:off x="561632" y="3699357"/>
            <a:ext cx="5915025" cy="2187285"/>
          </a:xfrm>
        </p:spPr>
        <p:txBody>
          <a:bodyPr>
            <a:normAutofit/>
          </a:bodyPr>
          <a:lstStyle/>
          <a:p>
            <a:pPr marL="0" indent="0">
              <a:buNone/>
            </a:pPr>
            <a:r>
              <a:rPr lang="en-GB" dirty="0"/>
              <a:t> </a:t>
            </a:r>
          </a:p>
          <a:p>
            <a:endParaRPr lang="en-GB" dirty="0"/>
          </a:p>
        </p:txBody>
      </p:sp>
      <p:sp>
        <p:nvSpPr>
          <p:cNvPr id="4" name="TextBox 3">
            <a:extLst>
              <a:ext uri="{FF2B5EF4-FFF2-40B4-BE49-F238E27FC236}">
                <a16:creationId xmlns:a16="http://schemas.microsoft.com/office/drawing/2014/main" id="{98E04B4C-955B-4274-8263-F9F5108B7410}"/>
              </a:ext>
            </a:extLst>
          </p:cNvPr>
          <p:cNvSpPr txBox="1"/>
          <p:nvPr/>
        </p:nvSpPr>
        <p:spPr>
          <a:xfrm>
            <a:off x="657519" y="1723705"/>
            <a:ext cx="5638849" cy="5396029"/>
          </a:xfrm>
          <a:prstGeom prst="rect">
            <a:avLst/>
          </a:prstGeom>
          <a:noFill/>
        </p:spPr>
        <p:txBody>
          <a:bodyPr wrap="square" rtlCol="0">
            <a:spAutoFit/>
          </a:bodyPr>
          <a:lstStyle/>
          <a:p>
            <a:r>
              <a:rPr lang="en-GB" sz="1400" b="1" u="sng" dirty="0">
                <a:latin typeface="Times New Roman" panose="02020603050405020304" pitchFamily="18" charset="0"/>
                <a:cs typeface="Times New Roman" panose="02020603050405020304" pitchFamily="18" charset="0"/>
              </a:rPr>
              <a:t>Sei He Ki </a:t>
            </a:r>
          </a:p>
          <a:p>
            <a:endParaRPr lang="en-GB" sz="1400" b="1" u="sng" dirty="0">
              <a:latin typeface="Times New Roman" panose="02020603050405020304" pitchFamily="18" charset="0"/>
              <a:cs typeface="Times New Roman" panose="02020603050405020304" pitchFamily="18" charset="0"/>
            </a:endParaRPr>
          </a:p>
          <a:p>
            <a:r>
              <a:rPr lang="en-GB" sz="1400" dirty="0">
                <a:latin typeface="Times New Roman" panose="02020603050405020304" pitchFamily="18" charset="0"/>
                <a:cs typeface="Times New Roman" panose="02020603050405020304" pitchFamily="18" charset="0"/>
              </a:rPr>
              <a:t>This symbol acts on a person’s conscious mind (the mental body) and subconscious mind (emotional body)</a:t>
            </a:r>
          </a:p>
          <a:p>
            <a:endParaRPr lang="en-GB" sz="1400" u="sng" dirty="0">
              <a:latin typeface="Times New Roman" panose="02020603050405020304" pitchFamily="18" charset="0"/>
              <a:cs typeface="Times New Roman" panose="02020603050405020304" pitchFamily="18" charset="0"/>
            </a:endParaRPr>
          </a:p>
          <a:p>
            <a:r>
              <a:rPr lang="en-GB" sz="1400" dirty="0">
                <a:latin typeface="Times New Roman" panose="02020603050405020304" pitchFamily="18" charset="0"/>
                <a:cs typeface="Times New Roman" panose="02020603050405020304" pitchFamily="18" charset="0"/>
              </a:rPr>
              <a:t>The Mental/Emotional symbol brings together the "brain and the body". It helps people to bring to the surface and release the mental/emotional causes of their problems.</a:t>
            </a:r>
          </a:p>
          <a:p>
            <a:endParaRPr lang="en-GB" sz="1400" dirty="0">
              <a:latin typeface="Times New Roman" panose="02020603050405020304" pitchFamily="18" charset="0"/>
              <a:cs typeface="Times New Roman" panose="02020603050405020304" pitchFamily="18" charset="0"/>
            </a:endParaRPr>
          </a:p>
          <a:p>
            <a:r>
              <a:rPr lang="en-GB" sz="1400" dirty="0">
                <a:latin typeface="Times New Roman" panose="02020603050405020304" pitchFamily="18" charset="0"/>
                <a:cs typeface="Times New Roman" panose="02020603050405020304" pitchFamily="18" charset="0"/>
              </a:rPr>
              <a:t>Sei means birth or coming into being </a:t>
            </a:r>
          </a:p>
          <a:p>
            <a:endParaRPr lang="en-GB" sz="1400" dirty="0">
              <a:latin typeface="Times New Roman" panose="02020603050405020304" pitchFamily="18" charset="0"/>
              <a:cs typeface="Times New Roman" panose="02020603050405020304" pitchFamily="18" charset="0"/>
            </a:endParaRPr>
          </a:p>
          <a:p>
            <a:r>
              <a:rPr lang="en-GB" sz="1400" dirty="0">
                <a:latin typeface="Times New Roman" panose="02020603050405020304" pitchFamily="18" charset="0"/>
                <a:cs typeface="Times New Roman" panose="02020603050405020304" pitchFamily="18" charset="0"/>
              </a:rPr>
              <a:t>He Ki means balance or equilibrium. </a:t>
            </a:r>
          </a:p>
          <a:p>
            <a:endParaRPr lang="en-GB" sz="1400" dirty="0">
              <a:latin typeface="Times New Roman" panose="02020603050405020304" pitchFamily="18" charset="0"/>
              <a:cs typeface="Times New Roman" panose="02020603050405020304" pitchFamily="18" charset="0"/>
            </a:endParaRPr>
          </a:p>
          <a:p>
            <a:r>
              <a:rPr lang="en-GB" sz="1400" b="1" u="sng" dirty="0">
                <a:latin typeface="Times New Roman" panose="02020603050405020304" pitchFamily="18" charset="0"/>
                <a:cs typeface="Times New Roman" panose="02020603050405020304" pitchFamily="18" charset="0"/>
              </a:rPr>
              <a:t>Drawing Sei He Ki </a:t>
            </a:r>
          </a:p>
          <a:p>
            <a:r>
              <a:rPr lang="en-GB" sz="1400" dirty="0">
                <a:latin typeface="Times New Roman" panose="02020603050405020304" pitchFamily="18" charset="0"/>
                <a:cs typeface="Times New Roman" panose="02020603050405020304" pitchFamily="18" charset="0"/>
              </a:rPr>
              <a:t> </a:t>
            </a:r>
          </a:p>
          <a:p>
            <a:r>
              <a:rPr lang="en-GB" sz="1400" dirty="0">
                <a:latin typeface="Times New Roman" panose="02020603050405020304" pitchFamily="18" charset="0"/>
                <a:cs typeface="Times New Roman" panose="02020603050405020304" pitchFamily="18" charset="0"/>
              </a:rPr>
              <a:t>Drawing Sei He Ki 1. Draw the first zig-zag line as shown above. 2. Now, draw a long downstroke to the right of the zig-zag. 3. Finish by drawing two semi-circles along the line. Activating Sei He Ki </a:t>
            </a:r>
          </a:p>
          <a:p>
            <a:endParaRPr lang="en-GB" sz="1400" b="1" dirty="0"/>
          </a:p>
          <a:p>
            <a:endParaRPr lang="en-GB" sz="1400" b="1" dirty="0"/>
          </a:p>
          <a:p>
            <a:endParaRPr lang="en-GB" sz="1400" dirty="0"/>
          </a:p>
          <a:p>
            <a:endParaRPr lang="en-GB" sz="1013" b="1" dirty="0"/>
          </a:p>
          <a:p>
            <a:endParaRPr lang="en-GB" sz="1013" dirty="0"/>
          </a:p>
          <a:p>
            <a:endParaRPr lang="en-GB" sz="1013" dirty="0"/>
          </a:p>
          <a:p>
            <a:endParaRPr lang="en-GB" sz="1013" dirty="0"/>
          </a:p>
          <a:p>
            <a:endParaRPr lang="en-GB" sz="1013" dirty="0"/>
          </a:p>
        </p:txBody>
      </p:sp>
      <p:pic>
        <p:nvPicPr>
          <p:cNvPr id="7" name="Picture 6">
            <a:extLst>
              <a:ext uri="{FF2B5EF4-FFF2-40B4-BE49-F238E27FC236}">
                <a16:creationId xmlns:a16="http://schemas.microsoft.com/office/drawing/2014/main" id="{EEC3D9C1-3008-4C42-AE37-CC03024D939B}"/>
              </a:ext>
            </a:extLst>
          </p:cNvPr>
          <p:cNvPicPr>
            <a:picLocks noChangeAspect="1"/>
          </p:cNvPicPr>
          <p:nvPr/>
        </p:nvPicPr>
        <p:blipFill rotWithShape="1">
          <a:blip r:embed="rId2">
            <a:extLst>
              <a:ext uri="{28A0092B-C50C-407E-A947-70E740481C1C}">
                <a14:useLocalDpi xmlns:a14="http://schemas.microsoft.com/office/drawing/2010/main" val="0"/>
              </a:ext>
            </a:extLst>
          </a:blip>
          <a:srcRect l="31814" t="27900" r="40517" b="27701"/>
          <a:stretch/>
        </p:blipFill>
        <p:spPr>
          <a:xfrm>
            <a:off x="5467994" y="5303965"/>
            <a:ext cx="828374" cy="1763422"/>
          </a:xfrm>
          <a:prstGeom prst="rect">
            <a:avLst/>
          </a:prstGeom>
        </p:spPr>
      </p:pic>
      <p:pic>
        <p:nvPicPr>
          <p:cNvPr id="9" name="Picture 8">
            <a:extLst>
              <a:ext uri="{FF2B5EF4-FFF2-40B4-BE49-F238E27FC236}">
                <a16:creationId xmlns:a16="http://schemas.microsoft.com/office/drawing/2014/main" id="{B1A13EDC-6E66-4B5A-AF0D-9E9B3BE3906C}"/>
              </a:ext>
            </a:extLst>
          </p:cNvPr>
          <p:cNvPicPr>
            <a:picLocks noChangeAspect="1"/>
          </p:cNvPicPr>
          <p:nvPr/>
        </p:nvPicPr>
        <p:blipFill rotWithShape="1">
          <a:blip r:embed="rId2">
            <a:extLst>
              <a:ext uri="{28A0092B-C50C-407E-A947-70E740481C1C}">
                <a14:useLocalDpi xmlns:a14="http://schemas.microsoft.com/office/drawing/2010/main" val="0"/>
              </a:ext>
            </a:extLst>
          </a:blip>
          <a:srcRect l="31814" t="27900" r="40517" b="27701"/>
          <a:stretch/>
        </p:blipFill>
        <p:spPr>
          <a:xfrm>
            <a:off x="165836" y="38056"/>
            <a:ext cx="828374" cy="1763422"/>
          </a:xfrm>
          <a:prstGeom prst="rect">
            <a:avLst/>
          </a:prstGeom>
        </p:spPr>
      </p:pic>
      <p:sp>
        <p:nvSpPr>
          <p:cNvPr id="5" name="Footer Placeholder 4">
            <a:extLst>
              <a:ext uri="{FF2B5EF4-FFF2-40B4-BE49-F238E27FC236}">
                <a16:creationId xmlns:a16="http://schemas.microsoft.com/office/drawing/2014/main" id="{41520EAA-CB3B-4003-AECA-4771363C1DB4}"/>
              </a:ext>
            </a:extLst>
          </p:cNvPr>
          <p:cNvSpPr>
            <a:spLocks noGrp="1"/>
          </p:cNvSpPr>
          <p:nvPr>
            <p:ph type="ftr" sz="quarter" idx="11"/>
          </p:nvPr>
        </p:nvSpPr>
        <p:spPr/>
        <p:txBody>
          <a:bodyPr/>
          <a:lstStyle/>
          <a:p>
            <a:r>
              <a:rPr lang="en-GB"/>
              <a:t>Copyright Sneha Ramji @2019</a:t>
            </a:r>
            <a:endParaRPr lang="en-GB" dirty="0"/>
          </a:p>
        </p:txBody>
      </p:sp>
      <p:sp>
        <p:nvSpPr>
          <p:cNvPr id="6" name="Slide Number Placeholder 5">
            <a:extLst>
              <a:ext uri="{FF2B5EF4-FFF2-40B4-BE49-F238E27FC236}">
                <a16:creationId xmlns:a16="http://schemas.microsoft.com/office/drawing/2014/main" id="{5575359B-AAAF-4520-A68F-9BD148D520EB}"/>
              </a:ext>
            </a:extLst>
          </p:cNvPr>
          <p:cNvSpPr>
            <a:spLocks noGrp="1"/>
          </p:cNvSpPr>
          <p:nvPr>
            <p:ph type="sldNum" sz="quarter" idx="12"/>
          </p:nvPr>
        </p:nvSpPr>
        <p:spPr/>
        <p:txBody>
          <a:bodyPr/>
          <a:lstStyle/>
          <a:p>
            <a:fld id="{D709BFDC-45E7-4EAA-B76D-C25BBEBF65C1}" type="slidenum">
              <a:rPr lang="en-GB" smtClean="0"/>
              <a:t>7</a:t>
            </a:fld>
            <a:endParaRPr lang="en-GB" dirty="0"/>
          </a:p>
        </p:txBody>
      </p:sp>
      <p:pic>
        <p:nvPicPr>
          <p:cNvPr id="11" name="Picture 10">
            <a:extLst>
              <a:ext uri="{FF2B5EF4-FFF2-40B4-BE49-F238E27FC236}">
                <a16:creationId xmlns:a16="http://schemas.microsoft.com/office/drawing/2014/main" id="{983EC649-8B53-4CDF-AE8E-E3BD64141686}"/>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l="69892" t="402" r="-3177" b="50018"/>
          <a:stretch/>
        </p:blipFill>
        <p:spPr>
          <a:xfrm>
            <a:off x="329256" y="5607750"/>
            <a:ext cx="1889855" cy="2312661"/>
          </a:xfrm>
          <a:prstGeom prst="rect">
            <a:avLst/>
          </a:prstGeom>
        </p:spPr>
      </p:pic>
      <p:pic>
        <p:nvPicPr>
          <p:cNvPr id="12" name="Content Placeholder 9">
            <a:extLst>
              <a:ext uri="{FF2B5EF4-FFF2-40B4-BE49-F238E27FC236}">
                <a16:creationId xmlns:a16="http://schemas.microsoft.com/office/drawing/2014/main" id="{C423B8AF-8466-4437-BECB-27FCA116AE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6287" y="141654"/>
            <a:ext cx="2115138" cy="932234"/>
          </a:xfrm>
          <a:prstGeom prst="rect">
            <a:avLst/>
          </a:prstGeom>
        </p:spPr>
      </p:pic>
      <p:pic>
        <p:nvPicPr>
          <p:cNvPr id="16" name="Picture 15">
            <a:extLst>
              <a:ext uri="{FF2B5EF4-FFF2-40B4-BE49-F238E27FC236}">
                <a16:creationId xmlns:a16="http://schemas.microsoft.com/office/drawing/2014/main" id="{3E0C92FB-19D5-417D-81D6-7BFA881B0A02}"/>
              </a:ext>
            </a:extLst>
          </p:cNvPr>
          <p:cNvPicPr>
            <a:picLocks noChangeAspect="1"/>
          </p:cNvPicPr>
          <p:nvPr/>
        </p:nvPicPr>
        <p:blipFill>
          <a:blip r:embed="rId6">
            <a:grayscl/>
            <a:extLst>
              <a:ext uri="{28A0092B-C50C-407E-A947-70E740481C1C}">
                <a14:useLocalDpi xmlns:a14="http://schemas.microsoft.com/office/drawing/2010/main" val="0"/>
              </a:ext>
            </a:extLst>
          </a:blip>
          <a:stretch>
            <a:fillRect/>
          </a:stretch>
        </p:blipFill>
        <p:spPr>
          <a:xfrm>
            <a:off x="1777265" y="4758943"/>
            <a:ext cx="3501965" cy="4891293"/>
          </a:xfrm>
          <a:prstGeom prst="rect">
            <a:avLst/>
          </a:prstGeom>
        </p:spPr>
      </p:pic>
      <p:cxnSp>
        <p:nvCxnSpPr>
          <p:cNvPr id="18" name="Straight Arrow Connector 17">
            <a:extLst>
              <a:ext uri="{FF2B5EF4-FFF2-40B4-BE49-F238E27FC236}">
                <a16:creationId xmlns:a16="http://schemas.microsoft.com/office/drawing/2014/main" id="{5158B81A-58C7-487A-A97A-50F7333A4B7D}"/>
              </a:ext>
            </a:extLst>
          </p:cNvPr>
          <p:cNvCxnSpPr/>
          <p:nvPr/>
        </p:nvCxnSpPr>
        <p:spPr>
          <a:xfrm flipH="1">
            <a:off x="2322865" y="5740400"/>
            <a:ext cx="229835" cy="445276"/>
          </a:xfrm>
          <a:prstGeom prst="straightConnector1">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9" name="Straight Arrow Connector 18">
            <a:extLst>
              <a:ext uri="{FF2B5EF4-FFF2-40B4-BE49-F238E27FC236}">
                <a16:creationId xmlns:a16="http://schemas.microsoft.com/office/drawing/2014/main" id="{48BF486C-AE65-45FD-B218-85BC23E68391}"/>
              </a:ext>
            </a:extLst>
          </p:cNvPr>
          <p:cNvCxnSpPr>
            <a:cxnSpLocks/>
          </p:cNvCxnSpPr>
          <p:nvPr/>
        </p:nvCxnSpPr>
        <p:spPr>
          <a:xfrm flipV="1">
            <a:off x="2750568" y="6056352"/>
            <a:ext cx="452019" cy="95360"/>
          </a:xfrm>
          <a:prstGeom prst="straightConnector1">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0" name="Straight Arrow Connector 19">
            <a:extLst>
              <a:ext uri="{FF2B5EF4-FFF2-40B4-BE49-F238E27FC236}">
                <a16:creationId xmlns:a16="http://schemas.microsoft.com/office/drawing/2014/main" id="{163A30E6-4BC8-4CBD-B96F-AE04BCC088FA}"/>
              </a:ext>
            </a:extLst>
          </p:cNvPr>
          <p:cNvCxnSpPr>
            <a:cxnSpLocks/>
          </p:cNvCxnSpPr>
          <p:nvPr/>
        </p:nvCxnSpPr>
        <p:spPr>
          <a:xfrm flipH="1">
            <a:off x="2670061" y="6536459"/>
            <a:ext cx="522760" cy="455244"/>
          </a:xfrm>
          <a:prstGeom prst="straightConnector1">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6" name="Straight Arrow Connector 25">
            <a:extLst>
              <a:ext uri="{FF2B5EF4-FFF2-40B4-BE49-F238E27FC236}">
                <a16:creationId xmlns:a16="http://schemas.microsoft.com/office/drawing/2014/main" id="{04247F7B-4F21-43F9-9DE2-AFF8B7845386}"/>
              </a:ext>
            </a:extLst>
          </p:cNvPr>
          <p:cNvCxnSpPr>
            <a:cxnSpLocks/>
          </p:cNvCxnSpPr>
          <p:nvPr/>
        </p:nvCxnSpPr>
        <p:spPr>
          <a:xfrm>
            <a:off x="2211989" y="6976967"/>
            <a:ext cx="32561" cy="315483"/>
          </a:xfrm>
          <a:prstGeom prst="straightConnector1">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1" name="Arc 40">
            <a:extLst>
              <a:ext uri="{FF2B5EF4-FFF2-40B4-BE49-F238E27FC236}">
                <a16:creationId xmlns:a16="http://schemas.microsoft.com/office/drawing/2014/main" id="{77EBF948-423C-44D9-8A47-17D6575F9331}"/>
              </a:ext>
            </a:extLst>
          </p:cNvPr>
          <p:cNvSpPr/>
          <p:nvPr/>
        </p:nvSpPr>
        <p:spPr>
          <a:xfrm rot="3999131">
            <a:off x="1856698" y="7181256"/>
            <a:ext cx="1302768" cy="1227557"/>
          </a:xfrm>
          <a:prstGeom prst="arc">
            <a:avLst/>
          </a:prstGeom>
          <a:ln>
            <a:headEnd type="none" w="med" len="med"/>
            <a:tailEnd type="arrow"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GB" dirty="0"/>
          </a:p>
        </p:txBody>
      </p:sp>
      <p:sp>
        <p:nvSpPr>
          <p:cNvPr id="42" name="Arc 41">
            <a:extLst>
              <a:ext uri="{FF2B5EF4-FFF2-40B4-BE49-F238E27FC236}">
                <a16:creationId xmlns:a16="http://schemas.microsoft.com/office/drawing/2014/main" id="{2A6346A0-3AF5-4F53-A5F7-D0CDE0CCD40F}"/>
              </a:ext>
            </a:extLst>
          </p:cNvPr>
          <p:cNvSpPr/>
          <p:nvPr/>
        </p:nvSpPr>
        <p:spPr>
          <a:xfrm rot="3999131">
            <a:off x="3845623" y="5554976"/>
            <a:ext cx="902902" cy="1019759"/>
          </a:xfrm>
          <a:prstGeom prst="arc">
            <a:avLst>
              <a:gd name="adj1" fmla="val 12291115"/>
              <a:gd name="adj2" fmla="val 0"/>
            </a:avLst>
          </a:prstGeom>
          <a:ln>
            <a:headEnd type="none" w="med" len="med"/>
            <a:tailEnd type="arrow"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GB" dirty="0"/>
          </a:p>
        </p:txBody>
      </p:sp>
      <p:sp>
        <p:nvSpPr>
          <p:cNvPr id="43" name="Arc 42">
            <a:extLst>
              <a:ext uri="{FF2B5EF4-FFF2-40B4-BE49-F238E27FC236}">
                <a16:creationId xmlns:a16="http://schemas.microsoft.com/office/drawing/2014/main" id="{9AFEB639-15DA-403B-836C-0B039A3BD920}"/>
              </a:ext>
            </a:extLst>
          </p:cNvPr>
          <p:cNvSpPr/>
          <p:nvPr/>
        </p:nvSpPr>
        <p:spPr>
          <a:xfrm rot="3999131">
            <a:off x="4136070" y="6624874"/>
            <a:ext cx="739447" cy="920082"/>
          </a:xfrm>
          <a:prstGeom prst="arc">
            <a:avLst>
              <a:gd name="adj1" fmla="val 12291115"/>
              <a:gd name="adj2" fmla="val 0"/>
            </a:avLst>
          </a:prstGeom>
          <a:ln>
            <a:headEnd type="none" w="med" len="med"/>
            <a:tailEnd type="arrow"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GB" dirty="0"/>
          </a:p>
        </p:txBody>
      </p:sp>
      <p:sp>
        <p:nvSpPr>
          <p:cNvPr id="47" name="Arc 46">
            <a:extLst>
              <a:ext uri="{FF2B5EF4-FFF2-40B4-BE49-F238E27FC236}">
                <a16:creationId xmlns:a16="http://schemas.microsoft.com/office/drawing/2014/main" id="{76B65368-564E-4BDC-8D21-AE0F65E71844}"/>
              </a:ext>
            </a:extLst>
          </p:cNvPr>
          <p:cNvSpPr/>
          <p:nvPr/>
        </p:nvSpPr>
        <p:spPr>
          <a:xfrm rot="3999131">
            <a:off x="1997928" y="6597196"/>
            <a:ext cx="3358673" cy="2221612"/>
          </a:xfrm>
          <a:prstGeom prst="arc">
            <a:avLst>
              <a:gd name="adj1" fmla="val 17166951"/>
              <a:gd name="adj2" fmla="val 21108831"/>
            </a:avLst>
          </a:prstGeom>
          <a:ln>
            <a:headEnd type="none" w="med" len="med"/>
            <a:tailEnd type="arrow"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GB" dirty="0"/>
          </a:p>
        </p:txBody>
      </p:sp>
    </p:spTree>
    <p:extLst>
      <p:ext uri="{BB962C8B-B14F-4D97-AF65-F5344CB8AC3E}">
        <p14:creationId xmlns:p14="http://schemas.microsoft.com/office/powerpoint/2010/main" val="3889330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7A8D2-4D15-4B05-9C83-CE66E3FE47A5}"/>
              </a:ext>
            </a:extLst>
          </p:cNvPr>
          <p:cNvSpPr>
            <a:spLocks noGrp="1"/>
          </p:cNvSpPr>
          <p:nvPr>
            <p:ph type="title"/>
          </p:nvPr>
        </p:nvSpPr>
        <p:spPr>
          <a:xfrm>
            <a:off x="471487" y="903405"/>
            <a:ext cx="5915025" cy="414529"/>
          </a:xfrm>
        </p:spPr>
        <p:txBody>
          <a:bodyPr>
            <a:normAutofit fontScale="90000"/>
          </a:bodyPr>
          <a:lstStyle/>
          <a:p>
            <a:pPr algn="ctr"/>
            <a:r>
              <a:rPr lang="en-GB" b="1" u="sng" dirty="0">
                <a:solidFill>
                  <a:srgbClr val="7030A0"/>
                </a:solidFill>
                <a:latin typeface="Times New Roman" panose="02020603050405020304" pitchFamily="18" charset="0"/>
                <a:cs typeface="Times New Roman" panose="02020603050405020304" pitchFamily="18" charset="0"/>
              </a:rPr>
              <a:t>Sei He Ki Uses</a:t>
            </a:r>
            <a:br>
              <a:rPr lang="en-GB" b="1" u="sng" dirty="0">
                <a:solidFill>
                  <a:srgbClr val="7030A0"/>
                </a:solidFill>
              </a:rPr>
            </a:br>
            <a:endParaRPr lang="en-GB" sz="1575" b="1" u="sng" dirty="0">
              <a:solidFill>
                <a:srgbClr val="7030A0"/>
              </a:solidFill>
            </a:endParaRPr>
          </a:p>
        </p:txBody>
      </p:sp>
      <p:sp>
        <p:nvSpPr>
          <p:cNvPr id="3" name="Content Placeholder 2">
            <a:extLst>
              <a:ext uri="{FF2B5EF4-FFF2-40B4-BE49-F238E27FC236}">
                <a16:creationId xmlns:a16="http://schemas.microsoft.com/office/drawing/2014/main" id="{B22EF699-4559-447D-9E78-35713C19FC5E}"/>
              </a:ext>
            </a:extLst>
          </p:cNvPr>
          <p:cNvSpPr>
            <a:spLocks noGrp="1"/>
          </p:cNvSpPr>
          <p:nvPr>
            <p:ph idx="1"/>
          </p:nvPr>
        </p:nvSpPr>
        <p:spPr>
          <a:xfrm>
            <a:off x="561632" y="3699357"/>
            <a:ext cx="5915025" cy="2187285"/>
          </a:xfrm>
        </p:spPr>
        <p:txBody>
          <a:bodyPr>
            <a:normAutofit/>
          </a:bodyPr>
          <a:lstStyle/>
          <a:p>
            <a:pPr marL="0" indent="0">
              <a:buNone/>
            </a:pPr>
            <a:r>
              <a:rPr lang="en-GB" dirty="0"/>
              <a:t> </a:t>
            </a:r>
          </a:p>
          <a:p>
            <a:endParaRPr lang="en-GB" dirty="0"/>
          </a:p>
        </p:txBody>
      </p:sp>
      <p:sp>
        <p:nvSpPr>
          <p:cNvPr id="4" name="TextBox 3">
            <a:extLst>
              <a:ext uri="{FF2B5EF4-FFF2-40B4-BE49-F238E27FC236}">
                <a16:creationId xmlns:a16="http://schemas.microsoft.com/office/drawing/2014/main" id="{98E04B4C-955B-4274-8263-F9F5108B7410}"/>
              </a:ext>
            </a:extLst>
          </p:cNvPr>
          <p:cNvSpPr txBox="1"/>
          <p:nvPr/>
        </p:nvSpPr>
        <p:spPr>
          <a:xfrm>
            <a:off x="561632" y="1201186"/>
            <a:ext cx="5638849" cy="5767348"/>
          </a:xfrm>
          <a:prstGeom prst="rect">
            <a:avLst/>
          </a:prstGeom>
          <a:noFill/>
        </p:spPr>
        <p:txBody>
          <a:bodyPr wrap="square" rtlCol="0">
            <a:spAutoFit/>
          </a:bodyPr>
          <a:lstStyle/>
          <a:p>
            <a:endParaRPr lang="en-GB" sz="1400" b="1" u="sng" dirty="0"/>
          </a:p>
          <a:p>
            <a:pPr marL="160728" indent="-160728">
              <a:buFont typeface="Arial" panose="020B0604020202020204" pitchFamily="34" charset="0"/>
              <a:buChar char="•"/>
            </a:pPr>
            <a:r>
              <a:rPr lang="en-GB" sz="1400" dirty="0">
                <a:latin typeface="Times New Roman" panose="02020603050405020304" pitchFamily="18" charset="0"/>
                <a:cs typeface="Times New Roman" panose="02020603050405020304" pitchFamily="18" charset="0"/>
              </a:rPr>
              <a:t>It can be used to find lost items. Imagining that the missing item/s has been found. Draw Sei Hei Ki, repeat it verbally three times and thank Reiki for helping you find what you were searching for. Eg. "I am so glad that I have found my cupboard keys. Thank You, Reiki!“ you will soon have an idea where your missing item has gone. </a:t>
            </a:r>
          </a:p>
          <a:p>
            <a:pPr marL="160728" indent="-160728">
              <a:buFont typeface="Arial" panose="020B0604020202020204" pitchFamily="34" charset="0"/>
              <a:buChar char="•"/>
            </a:pPr>
            <a:r>
              <a:rPr lang="en-GB" sz="1400" dirty="0">
                <a:latin typeface="Times New Roman" panose="02020603050405020304" pitchFamily="18" charset="0"/>
                <a:cs typeface="Times New Roman" panose="02020603050405020304" pitchFamily="18" charset="0"/>
              </a:rPr>
              <a:t>Use Sei Hei Ki to get rid of addiction of alcohol, smoking, drugs or any other vices. Draw the symbol on the root chakra and sacral chakra of the person and do the healing.</a:t>
            </a:r>
          </a:p>
          <a:p>
            <a:pPr marL="160728" indent="-160728">
              <a:buFont typeface="Arial" panose="020B0604020202020204" pitchFamily="34" charset="0"/>
              <a:buChar char="•"/>
            </a:pPr>
            <a:r>
              <a:rPr lang="en-GB" sz="1400" dirty="0">
                <a:latin typeface="Times New Roman" panose="02020603050405020304" pitchFamily="18" charset="0"/>
                <a:cs typeface="Times New Roman" panose="02020603050405020304" pitchFamily="18" charset="0"/>
              </a:rPr>
              <a:t>Sei He Ki can be used for weight loss. Start healing with this symbol and mentally visualize that millions of this symbol are coming to you or your client from the universe with light. Each symbol is bringing towards you more emotional balance and healing all the negative emotions and replacing them with positive ones.</a:t>
            </a:r>
          </a:p>
          <a:p>
            <a:pPr marL="160728" indent="-160728">
              <a:buFont typeface="Arial" panose="020B0604020202020204" pitchFamily="34" charset="0"/>
              <a:buChar char="•"/>
            </a:pPr>
            <a:r>
              <a:rPr lang="en-GB" sz="1400" dirty="0">
                <a:latin typeface="Times New Roman" panose="02020603050405020304" pitchFamily="18" charset="0"/>
                <a:cs typeface="Times New Roman" panose="02020603050405020304" pitchFamily="18" charset="0"/>
              </a:rPr>
              <a:t>Sei He Ki symbol is also known as the symbol of balance and harmony. The Sei He Ki symbol helps in balancing the two hemispheres of the brain. The left brain, which works on reasoning, rational and logical ideas and the right brain, which works on imagination, intuition and feelings.</a:t>
            </a:r>
          </a:p>
          <a:p>
            <a:pPr marL="160728" indent="-160728">
              <a:buFont typeface="Arial" panose="020B0604020202020204" pitchFamily="34" charset="0"/>
              <a:buChar char="•"/>
            </a:pPr>
            <a:r>
              <a:rPr lang="en-GB" sz="1400" dirty="0">
                <a:latin typeface="Times New Roman" panose="02020603050405020304" pitchFamily="18" charset="0"/>
                <a:cs typeface="Times New Roman" panose="02020603050405020304" pitchFamily="18" charset="0"/>
              </a:rPr>
              <a:t>As Sei He Ki is a mental and emotional symbol, it can obviously be helpful for memory improvement.  Draw the symbol on the pages you want to remember or invoke Reiki before and after reading. </a:t>
            </a:r>
            <a:endParaRPr lang="en-GB" sz="1400" b="1" u="sng" dirty="0">
              <a:latin typeface="Times New Roman" panose="02020603050405020304" pitchFamily="18" charset="0"/>
              <a:cs typeface="Times New Roman" panose="02020603050405020304" pitchFamily="18" charset="0"/>
            </a:endParaRPr>
          </a:p>
          <a:p>
            <a:pPr marL="160728" indent="-160728">
              <a:buFont typeface="Arial" panose="020B0604020202020204" pitchFamily="34" charset="0"/>
              <a:buChar char="•"/>
            </a:pPr>
            <a:endParaRPr lang="en-GB" sz="1400" b="1" u="sng" dirty="0"/>
          </a:p>
          <a:p>
            <a:endParaRPr lang="en-GB" sz="1013" b="1" u="sng" dirty="0"/>
          </a:p>
          <a:p>
            <a:endParaRPr lang="en-GB" sz="1013" b="1" dirty="0"/>
          </a:p>
          <a:p>
            <a:endParaRPr lang="en-GB" sz="1013" dirty="0"/>
          </a:p>
          <a:p>
            <a:endParaRPr lang="en-GB" sz="1013" dirty="0"/>
          </a:p>
          <a:p>
            <a:endParaRPr lang="en-GB" sz="1013" dirty="0"/>
          </a:p>
          <a:p>
            <a:endParaRPr lang="en-GB" sz="1013" dirty="0"/>
          </a:p>
        </p:txBody>
      </p:sp>
      <p:pic>
        <p:nvPicPr>
          <p:cNvPr id="7" name="Picture 6">
            <a:extLst>
              <a:ext uri="{FF2B5EF4-FFF2-40B4-BE49-F238E27FC236}">
                <a16:creationId xmlns:a16="http://schemas.microsoft.com/office/drawing/2014/main" id="{EEC3D9C1-3008-4C42-AE37-CC03024D939B}"/>
              </a:ext>
            </a:extLst>
          </p:cNvPr>
          <p:cNvPicPr>
            <a:picLocks noChangeAspect="1"/>
          </p:cNvPicPr>
          <p:nvPr/>
        </p:nvPicPr>
        <p:blipFill rotWithShape="1">
          <a:blip r:embed="rId2">
            <a:extLst>
              <a:ext uri="{28A0092B-C50C-407E-A947-70E740481C1C}">
                <a14:useLocalDpi xmlns:a14="http://schemas.microsoft.com/office/drawing/2010/main" val="0"/>
              </a:ext>
            </a:extLst>
          </a:blip>
          <a:srcRect l="31814" t="27900" r="40517" b="27701"/>
          <a:stretch/>
        </p:blipFill>
        <p:spPr>
          <a:xfrm>
            <a:off x="5327112" y="5746058"/>
            <a:ext cx="828374" cy="1763422"/>
          </a:xfrm>
          <a:prstGeom prst="rect">
            <a:avLst/>
          </a:prstGeom>
        </p:spPr>
      </p:pic>
      <p:pic>
        <p:nvPicPr>
          <p:cNvPr id="9" name="Picture 8">
            <a:extLst>
              <a:ext uri="{FF2B5EF4-FFF2-40B4-BE49-F238E27FC236}">
                <a16:creationId xmlns:a16="http://schemas.microsoft.com/office/drawing/2014/main" id="{B1A13EDC-6E66-4B5A-AF0D-9E9B3BE3906C}"/>
              </a:ext>
            </a:extLst>
          </p:cNvPr>
          <p:cNvPicPr>
            <a:picLocks noChangeAspect="1"/>
          </p:cNvPicPr>
          <p:nvPr/>
        </p:nvPicPr>
        <p:blipFill rotWithShape="1">
          <a:blip r:embed="rId2">
            <a:extLst>
              <a:ext uri="{28A0092B-C50C-407E-A947-70E740481C1C}">
                <a14:useLocalDpi xmlns:a14="http://schemas.microsoft.com/office/drawing/2010/main" val="0"/>
              </a:ext>
            </a:extLst>
          </a:blip>
          <a:srcRect l="31814" t="27900" r="40517" b="27701"/>
          <a:stretch/>
        </p:blipFill>
        <p:spPr>
          <a:xfrm>
            <a:off x="147445" y="30783"/>
            <a:ext cx="828374" cy="1763422"/>
          </a:xfrm>
          <a:prstGeom prst="rect">
            <a:avLst/>
          </a:prstGeom>
        </p:spPr>
      </p:pic>
      <p:sp>
        <p:nvSpPr>
          <p:cNvPr id="5" name="Footer Placeholder 4">
            <a:extLst>
              <a:ext uri="{FF2B5EF4-FFF2-40B4-BE49-F238E27FC236}">
                <a16:creationId xmlns:a16="http://schemas.microsoft.com/office/drawing/2014/main" id="{68B476E4-F9E6-4158-BFD0-4F13342DF0AD}"/>
              </a:ext>
            </a:extLst>
          </p:cNvPr>
          <p:cNvSpPr>
            <a:spLocks noGrp="1"/>
          </p:cNvSpPr>
          <p:nvPr>
            <p:ph type="ftr" sz="quarter" idx="11"/>
          </p:nvPr>
        </p:nvSpPr>
        <p:spPr/>
        <p:txBody>
          <a:bodyPr/>
          <a:lstStyle/>
          <a:p>
            <a:r>
              <a:rPr lang="en-GB"/>
              <a:t>Copyright Sneha Ramji @2019</a:t>
            </a:r>
            <a:endParaRPr lang="en-GB" dirty="0"/>
          </a:p>
        </p:txBody>
      </p:sp>
      <p:sp>
        <p:nvSpPr>
          <p:cNvPr id="6" name="Slide Number Placeholder 5">
            <a:extLst>
              <a:ext uri="{FF2B5EF4-FFF2-40B4-BE49-F238E27FC236}">
                <a16:creationId xmlns:a16="http://schemas.microsoft.com/office/drawing/2014/main" id="{2EED8264-7061-4558-8D5E-8C05F8570983}"/>
              </a:ext>
            </a:extLst>
          </p:cNvPr>
          <p:cNvSpPr>
            <a:spLocks noGrp="1"/>
          </p:cNvSpPr>
          <p:nvPr>
            <p:ph type="sldNum" sz="quarter" idx="12"/>
          </p:nvPr>
        </p:nvSpPr>
        <p:spPr/>
        <p:txBody>
          <a:bodyPr/>
          <a:lstStyle/>
          <a:p>
            <a:fld id="{D709BFDC-45E7-4EAA-B76D-C25BBEBF65C1}" type="slidenum">
              <a:rPr lang="en-GB" smtClean="0"/>
              <a:t>8</a:t>
            </a:fld>
            <a:endParaRPr lang="en-GB" dirty="0"/>
          </a:p>
        </p:txBody>
      </p:sp>
      <p:pic>
        <p:nvPicPr>
          <p:cNvPr id="11" name="Content Placeholder 9">
            <a:extLst>
              <a:ext uri="{FF2B5EF4-FFF2-40B4-BE49-F238E27FC236}">
                <a16:creationId xmlns:a16="http://schemas.microsoft.com/office/drawing/2014/main" id="{966DB5F9-8485-4CC4-B74B-7F626510C5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3730" y="120062"/>
            <a:ext cx="2115138" cy="932234"/>
          </a:xfrm>
          <a:prstGeom prst="rect">
            <a:avLst/>
          </a:prstGeom>
        </p:spPr>
      </p:pic>
    </p:spTree>
    <p:extLst>
      <p:ext uri="{BB962C8B-B14F-4D97-AF65-F5344CB8AC3E}">
        <p14:creationId xmlns:p14="http://schemas.microsoft.com/office/powerpoint/2010/main" val="284378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7A8D2-4D15-4B05-9C83-CE66E3FE47A5}"/>
              </a:ext>
            </a:extLst>
          </p:cNvPr>
          <p:cNvSpPr>
            <a:spLocks noGrp="1"/>
          </p:cNvSpPr>
          <p:nvPr>
            <p:ph type="title"/>
          </p:nvPr>
        </p:nvSpPr>
        <p:spPr>
          <a:xfrm>
            <a:off x="471487" y="1611616"/>
            <a:ext cx="5915025" cy="745629"/>
          </a:xfrm>
        </p:spPr>
        <p:txBody>
          <a:bodyPr>
            <a:normAutofit fontScale="90000"/>
          </a:bodyPr>
          <a:lstStyle/>
          <a:p>
            <a:pPr algn="ctr"/>
            <a:br>
              <a:rPr lang="en-GB" b="1" u="sng" dirty="0">
                <a:solidFill>
                  <a:srgbClr val="7030A0"/>
                </a:solidFill>
              </a:rPr>
            </a:br>
            <a:r>
              <a:rPr lang="en-GB" sz="3100" b="1" u="sng" dirty="0">
                <a:solidFill>
                  <a:srgbClr val="7030A0"/>
                </a:solidFill>
                <a:latin typeface="Times New Roman" panose="02020603050405020304" pitchFamily="18" charset="0"/>
                <a:cs typeface="Times New Roman" panose="02020603050405020304" pitchFamily="18" charset="0"/>
              </a:rPr>
              <a:t>Hon Sha Ze Sho Nen </a:t>
            </a:r>
            <a:br>
              <a:rPr lang="en-GB" sz="3100" b="1" u="sng" dirty="0">
                <a:solidFill>
                  <a:srgbClr val="7030A0"/>
                </a:solidFill>
                <a:latin typeface="Times New Roman" panose="02020603050405020304" pitchFamily="18" charset="0"/>
                <a:cs typeface="Times New Roman" panose="02020603050405020304" pitchFamily="18" charset="0"/>
              </a:rPr>
            </a:br>
            <a:r>
              <a:rPr lang="en-GB" sz="3100" b="1" u="sng" dirty="0">
                <a:solidFill>
                  <a:srgbClr val="7030A0"/>
                </a:solidFill>
                <a:latin typeface="Times New Roman" panose="02020603050405020304" pitchFamily="18" charset="0"/>
                <a:cs typeface="Times New Roman" panose="02020603050405020304" pitchFamily="18" charset="0"/>
              </a:rPr>
              <a:t>"No past, no present, no future"</a:t>
            </a:r>
            <a:br>
              <a:rPr lang="en-GB" b="1" u="sng" dirty="0">
                <a:solidFill>
                  <a:srgbClr val="7030A0"/>
                </a:solidFill>
                <a:latin typeface="Times New Roman" panose="02020603050405020304" pitchFamily="18" charset="0"/>
                <a:cs typeface="Times New Roman" panose="02020603050405020304" pitchFamily="18" charset="0"/>
              </a:rPr>
            </a:br>
            <a:br>
              <a:rPr lang="en-GB" b="1" u="sng" dirty="0">
                <a:solidFill>
                  <a:srgbClr val="7030A0"/>
                </a:solidFill>
                <a:latin typeface="Times New Roman" panose="02020603050405020304" pitchFamily="18" charset="0"/>
                <a:cs typeface="Times New Roman" panose="02020603050405020304" pitchFamily="18" charset="0"/>
              </a:rPr>
            </a:br>
            <a:endParaRPr lang="en-GB" sz="1575" b="1" u="sng" dirty="0">
              <a:solidFill>
                <a:srgbClr val="7030A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22EF699-4559-447D-9E78-35713C19FC5E}"/>
              </a:ext>
            </a:extLst>
          </p:cNvPr>
          <p:cNvSpPr>
            <a:spLocks noGrp="1"/>
          </p:cNvSpPr>
          <p:nvPr>
            <p:ph idx="1"/>
          </p:nvPr>
        </p:nvSpPr>
        <p:spPr>
          <a:xfrm>
            <a:off x="561632" y="3699357"/>
            <a:ext cx="5915025" cy="2187285"/>
          </a:xfrm>
        </p:spPr>
        <p:txBody>
          <a:bodyPr>
            <a:normAutofit/>
          </a:bodyPr>
          <a:lstStyle/>
          <a:p>
            <a:pPr marL="0" indent="0">
              <a:buNone/>
            </a:pPr>
            <a:r>
              <a:rPr lang="en-GB" dirty="0"/>
              <a:t> </a:t>
            </a:r>
          </a:p>
          <a:p>
            <a:endParaRPr lang="en-GB" dirty="0"/>
          </a:p>
        </p:txBody>
      </p:sp>
      <p:sp>
        <p:nvSpPr>
          <p:cNvPr id="4" name="TextBox 3">
            <a:extLst>
              <a:ext uri="{FF2B5EF4-FFF2-40B4-BE49-F238E27FC236}">
                <a16:creationId xmlns:a16="http://schemas.microsoft.com/office/drawing/2014/main" id="{98E04B4C-955B-4274-8263-F9F5108B7410}"/>
              </a:ext>
            </a:extLst>
          </p:cNvPr>
          <p:cNvSpPr txBox="1"/>
          <p:nvPr/>
        </p:nvSpPr>
        <p:spPr>
          <a:xfrm>
            <a:off x="747663" y="2181244"/>
            <a:ext cx="5638849" cy="5744521"/>
          </a:xfrm>
          <a:prstGeom prst="rect">
            <a:avLst/>
          </a:prstGeom>
          <a:noFill/>
        </p:spPr>
        <p:txBody>
          <a:bodyPr wrap="square" rtlCol="0">
            <a:spAutoFit/>
          </a:bodyPr>
          <a:lstStyle/>
          <a:p>
            <a:endParaRPr lang="en-GB" sz="1400" b="1" u="sng" dirty="0"/>
          </a:p>
          <a:p>
            <a:r>
              <a:rPr lang="en-GB" sz="1400" b="1" u="sng" dirty="0">
                <a:latin typeface="Times New Roman" panose="02020603050405020304" pitchFamily="18" charset="0"/>
                <a:cs typeface="Times New Roman" panose="02020603050405020304" pitchFamily="18" charset="0"/>
              </a:rPr>
              <a:t>Hon Sha Ze Sho Nen </a:t>
            </a:r>
            <a:r>
              <a:rPr lang="en-GB" sz="1400" dirty="0">
                <a:latin typeface="Times New Roman" panose="02020603050405020304" pitchFamily="18" charset="0"/>
                <a:cs typeface="Times New Roman" panose="02020603050405020304" pitchFamily="18" charset="0"/>
              </a:rPr>
              <a:t>(On-SHAW-ze-SHOW-nen) Hon Sha Ze Sho Nen (HSZN) is the Reiki distance healing symbol. It can also mean  “The Buddha in me contacts the Buddha in you”. </a:t>
            </a:r>
          </a:p>
          <a:p>
            <a:endParaRPr lang="en-GB" sz="1400" b="1" u="sng" dirty="0">
              <a:latin typeface="Times New Roman" panose="02020603050405020304" pitchFamily="18" charset="0"/>
              <a:cs typeface="Times New Roman" panose="02020603050405020304" pitchFamily="18" charset="0"/>
            </a:endParaRPr>
          </a:p>
          <a:p>
            <a:r>
              <a:rPr lang="en-GB" sz="1400" dirty="0">
                <a:latin typeface="Times New Roman" panose="02020603050405020304" pitchFamily="18" charset="0"/>
                <a:cs typeface="Times New Roman" panose="02020603050405020304" pitchFamily="18" charset="0"/>
              </a:rPr>
              <a:t>The Distance symbol can, as its name implies, be used to send energies over a distance. Time and distance is no problem when using this Reiki symbol. Many practitioners consider Hon Sha Ze Sho Nen as the most useful and powerful symbol. The use of the symbol gives access to the "Akashic Records", the life records of each soul and can therefore be used in karmic healing. Trauma and other experiences from this life, previous or parallel lives that affect and mirror peoples' behaviours can be brought to light and released.</a:t>
            </a:r>
          </a:p>
          <a:p>
            <a:endParaRPr lang="en-GB" sz="1400" dirty="0">
              <a:latin typeface="Times New Roman" panose="02020603050405020304" pitchFamily="18" charset="0"/>
              <a:cs typeface="Times New Roman" panose="02020603050405020304" pitchFamily="18" charset="0"/>
            </a:endParaRPr>
          </a:p>
          <a:p>
            <a:r>
              <a:rPr lang="en-GB" sz="1400" dirty="0">
                <a:latin typeface="Times New Roman" panose="02020603050405020304" pitchFamily="18" charset="0"/>
                <a:cs typeface="Times New Roman" panose="02020603050405020304" pitchFamily="18" charset="0"/>
              </a:rPr>
              <a:t>HON -  The centre, the source, the beginning</a:t>
            </a:r>
          </a:p>
          <a:p>
            <a:r>
              <a:rPr lang="en-GB" sz="1400" dirty="0">
                <a:latin typeface="Times New Roman" panose="02020603050405020304" pitchFamily="18" charset="0"/>
                <a:cs typeface="Times New Roman" panose="02020603050405020304" pitchFamily="18" charset="0"/>
              </a:rPr>
              <a:t>SHA -  Shining</a:t>
            </a:r>
          </a:p>
          <a:p>
            <a:r>
              <a:rPr lang="en-GB" sz="1400" dirty="0">
                <a:latin typeface="Times New Roman" panose="02020603050405020304" pitchFamily="18" charset="0"/>
                <a:cs typeface="Times New Roman" panose="02020603050405020304" pitchFamily="18" charset="0"/>
              </a:rPr>
              <a:t>ZE -  To walk in the right direction</a:t>
            </a:r>
          </a:p>
          <a:p>
            <a:r>
              <a:rPr lang="en-GB" sz="1400" dirty="0">
                <a:latin typeface="Times New Roman" panose="02020603050405020304" pitchFamily="18" charset="0"/>
                <a:cs typeface="Times New Roman" panose="02020603050405020304" pitchFamily="18" charset="0"/>
              </a:rPr>
              <a:t>SHO -  The goal, aim, honest being</a:t>
            </a:r>
          </a:p>
          <a:p>
            <a:r>
              <a:rPr lang="en-GB" sz="1400" dirty="0">
                <a:latin typeface="Times New Roman" panose="02020603050405020304" pitchFamily="18" charset="0"/>
                <a:cs typeface="Times New Roman" panose="02020603050405020304" pitchFamily="18" charset="0"/>
              </a:rPr>
              <a:t>NEN -  Silence, to be open in the deepest being of your nature.</a:t>
            </a:r>
          </a:p>
          <a:p>
            <a:endParaRPr lang="en-GB" sz="1013" dirty="0"/>
          </a:p>
          <a:p>
            <a:endParaRPr lang="en-GB" sz="1013" dirty="0"/>
          </a:p>
          <a:p>
            <a:endParaRPr lang="en-GB" sz="1013" dirty="0"/>
          </a:p>
          <a:p>
            <a:endParaRPr lang="en-GB" sz="1013" dirty="0"/>
          </a:p>
          <a:p>
            <a:endParaRPr lang="en-GB" sz="1013" b="1" dirty="0"/>
          </a:p>
          <a:p>
            <a:endParaRPr lang="en-GB" sz="1013" b="1" dirty="0"/>
          </a:p>
          <a:p>
            <a:endParaRPr lang="en-GB" sz="1013" dirty="0"/>
          </a:p>
          <a:p>
            <a:endParaRPr lang="en-GB" sz="1013" dirty="0"/>
          </a:p>
          <a:p>
            <a:endParaRPr lang="en-GB" sz="1013" dirty="0"/>
          </a:p>
          <a:p>
            <a:endParaRPr lang="en-GB" sz="1013" dirty="0"/>
          </a:p>
        </p:txBody>
      </p:sp>
      <p:pic>
        <p:nvPicPr>
          <p:cNvPr id="22" name="Picture 21">
            <a:extLst>
              <a:ext uri="{FF2B5EF4-FFF2-40B4-BE49-F238E27FC236}">
                <a16:creationId xmlns:a16="http://schemas.microsoft.com/office/drawing/2014/main" id="{D3566B1B-3F3B-4EF7-9699-E37D6F40A0A0}"/>
              </a:ext>
            </a:extLst>
          </p:cNvPr>
          <p:cNvPicPr>
            <a:picLocks noChangeAspect="1"/>
          </p:cNvPicPr>
          <p:nvPr/>
        </p:nvPicPr>
        <p:blipFill rotWithShape="1">
          <a:blip r:embed="rId2">
            <a:extLst>
              <a:ext uri="{28A0092B-C50C-407E-A947-70E740481C1C}">
                <a14:useLocalDpi xmlns:a14="http://schemas.microsoft.com/office/drawing/2010/main" val="0"/>
              </a:ext>
            </a:extLst>
          </a:blip>
          <a:srcRect l="57537" t="27900" r="-1459" b="27701"/>
          <a:stretch/>
        </p:blipFill>
        <p:spPr>
          <a:xfrm>
            <a:off x="5107565" y="4913236"/>
            <a:ext cx="1645760" cy="2206974"/>
          </a:xfrm>
          <a:prstGeom prst="rect">
            <a:avLst/>
          </a:prstGeom>
        </p:spPr>
      </p:pic>
      <p:pic>
        <p:nvPicPr>
          <p:cNvPr id="23" name="Picture 22">
            <a:extLst>
              <a:ext uri="{FF2B5EF4-FFF2-40B4-BE49-F238E27FC236}">
                <a16:creationId xmlns:a16="http://schemas.microsoft.com/office/drawing/2014/main" id="{7028C2AE-9CAF-4890-AB8D-659A0BC240A5}"/>
              </a:ext>
            </a:extLst>
          </p:cNvPr>
          <p:cNvPicPr>
            <a:picLocks noChangeAspect="1"/>
          </p:cNvPicPr>
          <p:nvPr/>
        </p:nvPicPr>
        <p:blipFill rotWithShape="1">
          <a:blip r:embed="rId3">
            <a:extLst>
              <a:ext uri="{28A0092B-C50C-407E-A947-70E740481C1C}">
                <a14:useLocalDpi xmlns:a14="http://schemas.microsoft.com/office/drawing/2010/main" val="0"/>
              </a:ext>
            </a:extLst>
          </a:blip>
          <a:srcRect l="57537" t="27900" r="-1459" b="27701"/>
          <a:stretch/>
        </p:blipFill>
        <p:spPr>
          <a:xfrm>
            <a:off x="-46993" y="84356"/>
            <a:ext cx="1343987" cy="1802297"/>
          </a:xfrm>
          <a:prstGeom prst="rect">
            <a:avLst/>
          </a:prstGeom>
        </p:spPr>
      </p:pic>
      <p:sp>
        <p:nvSpPr>
          <p:cNvPr id="5" name="Footer Placeholder 4">
            <a:extLst>
              <a:ext uri="{FF2B5EF4-FFF2-40B4-BE49-F238E27FC236}">
                <a16:creationId xmlns:a16="http://schemas.microsoft.com/office/drawing/2014/main" id="{0B4AA843-B8C7-47CF-B33F-A5CE24DE3B55}"/>
              </a:ext>
            </a:extLst>
          </p:cNvPr>
          <p:cNvSpPr>
            <a:spLocks noGrp="1"/>
          </p:cNvSpPr>
          <p:nvPr>
            <p:ph type="ftr" sz="quarter" idx="11"/>
          </p:nvPr>
        </p:nvSpPr>
        <p:spPr/>
        <p:txBody>
          <a:bodyPr/>
          <a:lstStyle/>
          <a:p>
            <a:r>
              <a:rPr lang="en-GB"/>
              <a:t>Copyright Sneha Ramji @2019</a:t>
            </a:r>
            <a:endParaRPr lang="en-GB" dirty="0"/>
          </a:p>
        </p:txBody>
      </p:sp>
      <p:sp>
        <p:nvSpPr>
          <p:cNvPr id="6" name="Slide Number Placeholder 5">
            <a:extLst>
              <a:ext uri="{FF2B5EF4-FFF2-40B4-BE49-F238E27FC236}">
                <a16:creationId xmlns:a16="http://schemas.microsoft.com/office/drawing/2014/main" id="{B2DCF1B3-B7A2-4AC1-8795-363B428915B9}"/>
              </a:ext>
            </a:extLst>
          </p:cNvPr>
          <p:cNvSpPr>
            <a:spLocks noGrp="1"/>
          </p:cNvSpPr>
          <p:nvPr>
            <p:ph type="sldNum" sz="quarter" idx="12"/>
          </p:nvPr>
        </p:nvSpPr>
        <p:spPr/>
        <p:txBody>
          <a:bodyPr/>
          <a:lstStyle/>
          <a:p>
            <a:fld id="{D709BFDC-45E7-4EAA-B76D-C25BBEBF65C1}" type="slidenum">
              <a:rPr lang="en-GB" smtClean="0"/>
              <a:t>9</a:t>
            </a:fld>
            <a:endParaRPr lang="en-GB" dirty="0"/>
          </a:p>
        </p:txBody>
      </p:sp>
      <p:pic>
        <p:nvPicPr>
          <p:cNvPr id="14" name="Content Placeholder 9">
            <a:extLst>
              <a:ext uri="{FF2B5EF4-FFF2-40B4-BE49-F238E27FC236}">
                <a16:creationId xmlns:a16="http://schemas.microsoft.com/office/drawing/2014/main" id="{2DA843B6-F73C-4712-A7CD-14D433368D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7745" y="16242"/>
            <a:ext cx="2373270" cy="1046004"/>
          </a:xfrm>
          <a:prstGeom prst="rect">
            <a:avLst/>
          </a:prstGeom>
        </p:spPr>
      </p:pic>
    </p:spTree>
    <p:extLst>
      <p:ext uri="{BB962C8B-B14F-4D97-AF65-F5344CB8AC3E}">
        <p14:creationId xmlns:p14="http://schemas.microsoft.com/office/powerpoint/2010/main" val="377321010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34001</TotalTime>
  <Words>6306</Words>
  <Application>Microsoft Office PowerPoint</Application>
  <PresentationFormat>Letter Paper (8.5x11 in)</PresentationFormat>
  <Paragraphs>904</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Calibri Light</vt:lpstr>
      <vt:lpstr>Script MT Bold</vt:lpstr>
      <vt:lpstr>Times New Roman</vt:lpstr>
      <vt:lpstr>Office Theme</vt:lpstr>
      <vt:lpstr>PowerPoint Presentation</vt:lpstr>
      <vt:lpstr>              Course Content:              </vt:lpstr>
      <vt:lpstr>Reiki II </vt:lpstr>
      <vt:lpstr>Cho Ku Rei “Placing all the Powers of the universe Here”</vt:lpstr>
      <vt:lpstr>Cho Ku Rei Uses</vt:lpstr>
      <vt:lpstr> Examples of Cho Ku Rei in Use </vt:lpstr>
      <vt:lpstr>Sei He Ki "God and man become one". </vt:lpstr>
      <vt:lpstr>Sei He Ki Uses </vt:lpstr>
      <vt:lpstr> Hon Sha Ze Sho Nen  "No past, no present, no future"  </vt:lpstr>
      <vt:lpstr>   Different Ways of Drawing Hon Sha Ze Sho Nen   </vt:lpstr>
      <vt:lpstr> Uses of Hon Sha Ze Sho Nen   </vt:lpstr>
      <vt:lpstr> Attunement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Various way to Heal</vt:lpstr>
      <vt:lpstr>PowerPoint Presentation</vt:lpstr>
      <vt:lpstr>PowerPoint Presentation</vt:lpstr>
      <vt:lpstr>PowerPoint Presentation</vt:lpstr>
      <vt:lpstr>PowerPoint Presentation</vt:lpstr>
      <vt:lpstr>PowerPoint Presentation</vt:lpstr>
      <vt:lpstr>PowerPoint Presentation</vt:lpstr>
      <vt:lpstr>Subtle Bodies </vt:lpstr>
      <vt:lpstr>Subtle Bodies </vt:lpstr>
      <vt:lpstr> Requirements for Level II  </vt:lpstr>
      <vt:lpstr> Case Studies  </vt:lpstr>
      <vt:lpstr> Reiki Time Log (self x25)  </vt:lpstr>
      <vt:lpstr> Reiki Time Log (self)   </vt:lpstr>
      <vt:lpstr> Reiki Time Log (others x12)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Sneha Ramji</dc:creator>
  <cp:lastModifiedBy>Sneha Ramji</cp:lastModifiedBy>
  <cp:revision>131</cp:revision>
  <cp:lastPrinted>2019-11-17T14:49:47Z</cp:lastPrinted>
  <dcterms:created xsi:type="dcterms:W3CDTF">2018-12-03T17:11:09Z</dcterms:created>
  <dcterms:modified xsi:type="dcterms:W3CDTF">2019-11-19T15:03:34Z</dcterms:modified>
</cp:coreProperties>
</file>